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61" r:id="rId2"/>
    <p:sldId id="276" r:id="rId3"/>
    <p:sldId id="269" r:id="rId4"/>
    <p:sldId id="285" r:id="rId5"/>
    <p:sldId id="286" r:id="rId6"/>
    <p:sldId id="287" r:id="rId7"/>
    <p:sldId id="288" r:id="rId8"/>
    <p:sldId id="289" r:id="rId9"/>
    <p:sldId id="290" r:id="rId10"/>
    <p:sldId id="291" r:id="rId11"/>
    <p:sldId id="292" r:id="rId12"/>
    <p:sldId id="293" r:id="rId13"/>
    <p:sldId id="294" r:id="rId14"/>
    <p:sldId id="295" r:id="rId15"/>
    <p:sldId id="297" r:id="rId16"/>
    <p:sldId id="296" r:id="rId17"/>
    <p:sldId id="298" r:id="rId18"/>
    <p:sldId id="299" r:id="rId19"/>
    <p:sldId id="300" r:id="rId20"/>
    <p:sldId id="260" r:id="rId21"/>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8000"/>
    <a:srgbClr val="53A95F"/>
    <a:srgbClr val="000099"/>
    <a:srgbClr val="4D0AC6"/>
    <a:srgbClr val="F4FEB8"/>
    <a:srgbClr val="DBEA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8" d="100"/>
          <a:sy n="88" d="100"/>
        </p:scale>
        <p:origin x="1062"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9304F2-E6EE-4A4A-9241-94766B4879FB}" type="datetimeFigureOut">
              <a:rPr lang="zh-CN" altLang="en-US" smtClean="0"/>
              <a:pPr/>
              <a:t>2018/5/9</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88ED7D9-6E59-4A08-BC8C-221B9EF842A4}" type="slidenum">
              <a:rPr lang="zh-CN" altLang="en-US" smtClean="0"/>
              <a:pPr/>
              <a:t>‹#›</a:t>
            </a:fld>
            <a:endParaRPr lang="zh-CN" altLang="en-US"/>
          </a:p>
        </p:txBody>
      </p:sp>
    </p:spTree>
    <p:extLst>
      <p:ext uri="{BB962C8B-B14F-4D97-AF65-F5344CB8AC3E}">
        <p14:creationId xmlns:p14="http://schemas.microsoft.com/office/powerpoint/2010/main" val="39165066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4" name="Group 2"/>
          <p:cNvGrpSpPr>
            <a:grpSpLocks/>
          </p:cNvGrpSpPr>
          <p:nvPr/>
        </p:nvGrpSpPr>
        <p:grpSpPr bwMode="auto">
          <a:xfrm>
            <a:off x="685800" y="-1628192"/>
            <a:ext cx="8456613" cy="8412169"/>
            <a:chOff x="432" y="74"/>
            <a:chExt cx="5327" cy="5299"/>
          </a:xfrm>
        </p:grpSpPr>
        <p:sp>
          <p:nvSpPr>
            <p:cNvPr id="5" name="Rectangle 3"/>
            <p:cNvSpPr>
              <a:spLocks noChangeArrowheads="1"/>
            </p:cNvSpPr>
            <p:nvPr/>
          </p:nvSpPr>
          <p:spPr bwMode="invGray">
            <a:xfrm>
              <a:off x="432" y="5167"/>
              <a:ext cx="2208" cy="206"/>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defRPr/>
              </a:pPr>
              <a:endParaRPr lang="zh-CN" altLang="en-US" smtClean="0"/>
            </a:p>
          </p:txBody>
        </p:sp>
        <p:sp>
          <p:nvSpPr>
            <p:cNvPr id="6" name="Rectangle 4"/>
            <p:cNvSpPr>
              <a:spLocks noChangeArrowheads="1"/>
            </p:cNvSpPr>
            <p:nvPr/>
          </p:nvSpPr>
          <p:spPr bwMode="invGray">
            <a:xfrm>
              <a:off x="432" y="1462"/>
              <a:ext cx="5327" cy="554"/>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defRPr/>
              </a:pPr>
              <a:endParaRPr lang="zh-CN" altLang="en-US" smtClean="0"/>
            </a:p>
          </p:txBody>
        </p:sp>
        <p:sp>
          <p:nvSpPr>
            <p:cNvPr id="7" name="Oval 5"/>
            <p:cNvSpPr>
              <a:spLocks noChangeArrowheads="1"/>
            </p:cNvSpPr>
            <p:nvPr/>
          </p:nvSpPr>
          <p:spPr bwMode="invGray">
            <a:xfrm>
              <a:off x="555" y="74"/>
              <a:ext cx="42" cy="42"/>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defRPr/>
              </a:pPr>
              <a:endParaRPr lang="zh-CN" altLang="en-US" smtClean="0"/>
            </a:p>
          </p:txBody>
        </p:sp>
        <p:sp>
          <p:nvSpPr>
            <p:cNvPr id="8" name="Oval 6"/>
            <p:cNvSpPr>
              <a:spLocks noChangeArrowheads="1"/>
            </p:cNvSpPr>
            <p:nvPr/>
          </p:nvSpPr>
          <p:spPr bwMode="invGray">
            <a:xfrm>
              <a:off x="555" y="219"/>
              <a:ext cx="42" cy="41"/>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defRPr/>
              </a:pPr>
              <a:endParaRPr lang="zh-CN" altLang="en-US" smtClean="0"/>
            </a:p>
          </p:txBody>
        </p:sp>
        <p:sp>
          <p:nvSpPr>
            <p:cNvPr id="9" name="Oval 7"/>
            <p:cNvSpPr>
              <a:spLocks noChangeArrowheads="1"/>
            </p:cNvSpPr>
            <p:nvPr/>
          </p:nvSpPr>
          <p:spPr bwMode="invGray">
            <a:xfrm>
              <a:off x="555" y="362"/>
              <a:ext cx="42" cy="41"/>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defRPr/>
              </a:pPr>
              <a:endParaRPr lang="zh-CN" altLang="en-US" smtClean="0"/>
            </a:p>
          </p:txBody>
        </p:sp>
        <p:sp>
          <p:nvSpPr>
            <p:cNvPr id="10" name="Oval 8"/>
            <p:cNvSpPr>
              <a:spLocks noChangeArrowheads="1"/>
            </p:cNvSpPr>
            <p:nvPr/>
          </p:nvSpPr>
          <p:spPr bwMode="invGray">
            <a:xfrm>
              <a:off x="555" y="651"/>
              <a:ext cx="42" cy="41"/>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defRPr/>
              </a:pPr>
              <a:endParaRPr lang="zh-CN" altLang="en-US" smtClean="0"/>
            </a:p>
          </p:txBody>
        </p:sp>
        <p:sp>
          <p:nvSpPr>
            <p:cNvPr id="11" name="Oval 9"/>
            <p:cNvSpPr>
              <a:spLocks noChangeArrowheads="1"/>
            </p:cNvSpPr>
            <p:nvPr/>
          </p:nvSpPr>
          <p:spPr bwMode="invGray">
            <a:xfrm>
              <a:off x="555" y="794"/>
              <a:ext cx="42" cy="42"/>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defRPr/>
              </a:pPr>
              <a:endParaRPr lang="zh-CN" altLang="en-US" smtClean="0"/>
            </a:p>
          </p:txBody>
        </p:sp>
        <p:sp>
          <p:nvSpPr>
            <p:cNvPr id="12" name="Oval 10"/>
            <p:cNvSpPr>
              <a:spLocks noChangeArrowheads="1"/>
            </p:cNvSpPr>
            <p:nvPr/>
          </p:nvSpPr>
          <p:spPr bwMode="invGray">
            <a:xfrm>
              <a:off x="555" y="939"/>
              <a:ext cx="42" cy="41"/>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defRPr/>
              </a:pPr>
              <a:endParaRPr lang="zh-CN" altLang="en-US" smtClean="0"/>
            </a:p>
          </p:txBody>
        </p:sp>
        <p:sp>
          <p:nvSpPr>
            <p:cNvPr id="13" name="Oval 11"/>
            <p:cNvSpPr>
              <a:spLocks noChangeArrowheads="1"/>
            </p:cNvSpPr>
            <p:nvPr/>
          </p:nvSpPr>
          <p:spPr bwMode="invGray">
            <a:xfrm>
              <a:off x="555" y="1082"/>
              <a:ext cx="42" cy="41"/>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defRPr/>
              </a:pPr>
              <a:endParaRPr lang="zh-CN" altLang="en-US" smtClean="0"/>
            </a:p>
          </p:txBody>
        </p:sp>
        <p:sp>
          <p:nvSpPr>
            <p:cNvPr id="14" name="Oval 12"/>
            <p:cNvSpPr>
              <a:spLocks noChangeArrowheads="1"/>
            </p:cNvSpPr>
            <p:nvPr/>
          </p:nvSpPr>
          <p:spPr bwMode="invGray">
            <a:xfrm>
              <a:off x="555" y="1227"/>
              <a:ext cx="42" cy="4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defRPr/>
              </a:pPr>
              <a:endParaRPr lang="zh-CN" altLang="en-US" smtClean="0"/>
            </a:p>
          </p:txBody>
        </p:sp>
        <p:sp>
          <p:nvSpPr>
            <p:cNvPr id="15" name="Oval 13"/>
            <p:cNvSpPr>
              <a:spLocks noChangeArrowheads="1"/>
            </p:cNvSpPr>
            <p:nvPr/>
          </p:nvSpPr>
          <p:spPr bwMode="invGray">
            <a:xfrm>
              <a:off x="555" y="1371"/>
              <a:ext cx="42" cy="41"/>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defRPr/>
              </a:pPr>
              <a:endParaRPr lang="zh-CN" altLang="en-US" smtClean="0"/>
            </a:p>
          </p:txBody>
        </p:sp>
        <p:sp>
          <p:nvSpPr>
            <p:cNvPr id="17" name="Oval 23"/>
            <p:cNvSpPr>
              <a:spLocks noChangeArrowheads="1"/>
            </p:cNvSpPr>
            <p:nvPr/>
          </p:nvSpPr>
          <p:spPr bwMode="invGray">
            <a:xfrm>
              <a:off x="555" y="507"/>
              <a:ext cx="42" cy="4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defRPr/>
              </a:pPr>
              <a:endParaRPr lang="zh-CN" altLang="en-US" smtClean="0"/>
            </a:p>
          </p:txBody>
        </p:sp>
      </p:grpSp>
      <p:sp>
        <p:nvSpPr>
          <p:cNvPr id="151580" name="Rectangle 28"/>
          <p:cNvSpPr>
            <a:spLocks noGrp="1" noChangeArrowheads="1"/>
          </p:cNvSpPr>
          <p:nvPr>
            <p:ph type="ctrTitle" sz="quarter"/>
          </p:nvPr>
        </p:nvSpPr>
        <p:spPr>
          <a:xfrm>
            <a:off x="685800" y="596700"/>
            <a:ext cx="7772400" cy="858033"/>
          </a:xfrm>
          <a:prstGeom prst="rect">
            <a:avLst/>
          </a:prstGeom>
        </p:spPr>
        <p:txBody>
          <a:bodyPr/>
          <a:lstStyle>
            <a:lvl1pPr>
              <a:defRPr>
                <a:solidFill>
                  <a:schemeClr val="tx1"/>
                </a:solidFill>
                <a:latin typeface="微软雅黑" panose="020B0503020204020204" pitchFamily="34" charset="-122"/>
                <a:ea typeface="微软雅黑" panose="020B0503020204020204" pitchFamily="34" charset="-122"/>
              </a:defRPr>
            </a:lvl1pPr>
          </a:lstStyle>
          <a:p>
            <a:pPr lvl="0"/>
            <a:r>
              <a:rPr lang="zh-CN" altLang="en-US" noProof="0" dirty="0" smtClean="0"/>
              <a:t>单击此处编辑母版标题样式</a:t>
            </a:r>
          </a:p>
        </p:txBody>
      </p:sp>
      <p:sp>
        <p:nvSpPr>
          <p:cNvPr id="151581" name="Rectangle 29"/>
          <p:cNvSpPr>
            <a:spLocks noGrp="1" noChangeArrowheads="1"/>
          </p:cNvSpPr>
          <p:nvPr>
            <p:ph type="subTitle" sz="quarter" idx="1"/>
          </p:nvPr>
        </p:nvSpPr>
        <p:spPr>
          <a:xfrm>
            <a:off x="2057400" y="4114800"/>
            <a:ext cx="6400800" cy="1752600"/>
          </a:xfrm>
          <a:prstGeom prst="rect">
            <a:avLst/>
          </a:prstGeom>
        </p:spPr>
        <p:txBody>
          <a:bodyPr/>
          <a:lstStyle>
            <a:lvl1pPr marL="0" indent="0" algn="ctr">
              <a:buFontTx/>
              <a:buNone/>
              <a:defRPr>
                <a:solidFill>
                  <a:schemeClr val="bg2"/>
                </a:solidFill>
              </a:defRPr>
            </a:lvl1pPr>
          </a:lstStyle>
          <a:p>
            <a:pPr lvl="0"/>
            <a:r>
              <a:rPr lang="zh-CN" altLang="en-US" noProof="0" dirty="0" smtClean="0"/>
              <a:t>单击此处编辑母版副标题样式</a:t>
            </a:r>
          </a:p>
        </p:txBody>
      </p:sp>
      <p:grpSp>
        <p:nvGrpSpPr>
          <p:cNvPr id="36" name="Group 4"/>
          <p:cNvGrpSpPr>
            <a:grpSpLocks/>
          </p:cNvGrpSpPr>
          <p:nvPr userDrawn="1"/>
        </p:nvGrpSpPr>
        <p:grpSpPr bwMode="auto">
          <a:xfrm>
            <a:off x="4495631" y="6650053"/>
            <a:ext cx="4332287" cy="65088"/>
            <a:chOff x="2859" y="4250"/>
            <a:chExt cx="2729" cy="41"/>
          </a:xfrm>
        </p:grpSpPr>
        <p:sp>
          <p:nvSpPr>
            <p:cNvPr id="37" name="Oval 5"/>
            <p:cNvSpPr>
              <a:spLocks noChangeArrowheads="1"/>
            </p:cNvSpPr>
            <p:nvPr/>
          </p:nvSpPr>
          <p:spPr bwMode="invGray">
            <a:xfrm>
              <a:off x="2859" y="4250"/>
              <a:ext cx="42" cy="41"/>
            </a:xfrm>
            <a:prstGeom prst="ellipse">
              <a:avLst/>
            </a:prstGeom>
            <a:solidFill>
              <a:srgbClr val="0000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defRPr/>
              </a:pPr>
              <a:endParaRPr lang="zh-CN" altLang="en-US" smtClean="0"/>
            </a:p>
          </p:txBody>
        </p:sp>
        <p:sp>
          <p:nvSpPr>
            <p:cNvPr id="38" name="Oval 6"/>
            <p:cNvSpPr>
              <a:spLocks noChangeArrowheads="1"/>
            </p:cNvSpPr>
            <p:nvPr/>
          </p:nvSpPr>
          <p:spPr bwMode="invGray">
            <a:xfrm>
              <a:off x="3243" y="4250"/>
              <a:ext cx="42" cy="41"/>
            </a:xfrm>
            <a:prstGeom prst="ellipse">
              <a:avLst/>
            </a:prstGeom>
            <a:solidFill>
              <a:srgbClr val="0000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defRPr/>
              </a:pPr>
              <a:endParaRPr lang="zh-CN" altLang="en-US" smtClean="0"/>
            </a:p>
          </p:txBody>
        </p:sp>
        <p:sp>
          <p:nvSpPr>
            <p:cNvPr id="39" name="Oval 7"/>
            <p:cNvSpPr>
              <a:spLocks noChangeArrowheads="1"/>
            </p:cNvSpPr>
            <p:nvPr/>
          </p:nvSpPr>
          <p:spPr bwMode="invGray">
            <a:xfrm>
              <a:off x="3627" y="4250"/>
              <a:ext cx="41" cy="41"/>
            </a:xfrm>
            <a:prstGeom prst="ellipse">
              <a:avLst/>
            </a:prstGeom>
            <a:solidFill>
              <a:srgbClr val="0000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defRPr/>
              </a:pPr>
              <a:endParaRPr lang="zh-CN" altLang="en-US" smtClean="0"/>
            </a:p>
          </p:txBody>
        </p:sp>
        <p:sp>
          <p:nvSpPr>
            <p:cNvPr id="40" name="Oval 8"/>
            <p:cNvSpPr>
              <a:spLocks noChangeArrowheads="1"/>
            </p:cNvSpPr>
            <p:nvPr/>
          </p:nvSpPr>
          <p:spPr bwMode="invGray">
            <a:xfrm>
              <a:off x="4011" y="4250"/>
              <a:ext cx="41" cy="41"/>
            </a:xfrm>
            <a:prstGeom prst="ellipse">
              <a:avLst/>
            </a:prstGeom>
            <a:solidFill>
              <a:srgbClr val="0000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defRPr/>
              </a:pPr>
              <a:endParaRPr lang="zh-CN" altLang="en-US" smtClean="0"/>
            </a:p>
          </p:txBody>
        </p:sp>
        <p:sp>
          <p:nvSpPr>
            <p:cNvPr id="41" name="Oval 9"/>
            <p:cNvSpPr>
              <a:spLocks noChangeArrowheads="1"/>
            </p:cNvSpPr>
            <p:nvPr/>
          </p:nvSpPr>
          <p:spPr bwMode="invGray">
            <a:xfrm>
              <a:off x="4395" y="4250"/>
              <a:ext cx="42" cy="41"/>
            </a:xfrm>
            <a:prstGeom prst="ellipse">
              <a:avLst/>
            </a:prstGeom>
            <a:solidFill>
              <a:srgbClr val="0000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defRPr/>
              </a:pPr>
              <a:endParaRPr lang="zh-CN" altLang="en-US" smtClean="0"/>
            </a:p>
          </p:txBody>
        </p:sp>
        <p:sp>
          <p:nvSpPr>
            <p:cNvPr id="42" name="Oval 10"/>
            <p:cNvSpPr>
              <a:spLocks noChangeArrowheads="1"/>
            </p:cNvSpPr>
            <p:nvPr/>
          </p:nvSpPr>
          <p:spPr bwMode="invGray">
            <a:xfrm>
              <a:off x="4779" y="4250"/>
              <a:ext cx="42" cy="41"/>
            </a:xfrm>
            <a:prstGeom prst="ellipse">
              <a:avLst/>
            </a:prstGeom>
            <a:solidFill>
              <a:srgbClr val="0000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defRPr/>
              </a:pPr>
              <a:endParaRPr lang="zh-CN" altLang="en-US" smtClean="0"/>
            </a:p>
          </p:txBody>
        </p:sp>
        <p:sp>
          <p:nvSpPr>
            <p:cNvPr id="43" name="Oval 11"/>
            <p:cNvSpPr>
              <a:spLocks noChangeArrowheads="1"/>
            </p:cNvSpPr>
            <p:nvPr/>
          </p:nvSpPr>
          <p:spPr bwMode="invGray">
            <a:xfrm>
              <a:off x="5163" y="4250"/>
              <a:ext cx="42" cy="41"/>
            </a:xfrm>
            <a:prstGeom prst="ellipse">
              <a:avLst/>
            </a:prstGeom>
            <a:solidFill>
              <a:srgbClr val="0000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defRPr/>
              </a:pPr>
              <a:endParaRPr lang="zh-CN" altLang="en-US" smtClean="0"/>
            </a:p>
          </p:txBody>
        </p:sp>
        <p:sp>
          <p:nvSpPr>
            <p:cNvPr id="44" name="Oval 12"/>
            <p:cNvSpPr>
              <a:spLocks noChangeArrowheads="1"/>
            </p:cNvSpPr>
            <p:nvPr/>
          </p:nvSpPr>
          <p:spPr bwMode="invGray">
            <a:xfrm>
              <a:off x="5547" y="4250"/>
              <a:ext cx="41" cy="41"/>
            </a:xfrm>
            <a:prstGeom prst="ellipse">
              <a:avLst/>
            </a:prstGeom>
            <a:solidFill>
              <a:srgbClr val="0000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defRPr/>
              </a:pPr>
              <a:endParaRPr lang="zh-CN" altLang="en-US" smtClean="0"/>
            </a:p>
          </p:txBody>
        </p:sp>
      </p:grpSp>
    </p:spTree>
    <p:extLst>
      <p:ext uri="{BB962C8B-B14F-4D97-AF65-F5344CB8AC3E}">
        <p14:creationId xmlns:p14="http://schemas.microsoft.com/office/powerpoint/2010/main" val="1022630894"/>
      </p:ext>
    </p:extLst>
  </p:cSld>
  <p:clrMapOvr>
    <a:masterClrMapping/>
  </p:clrMapOvr>
  <mc:AlternateContent xmlns:mc="http://schemas.openxmlformats.org/markup-compatibility/2006" xmlns:p14="http://schemas.microsoft.com/office/powerpoint/2010/main">
    <mc:Choice Requires="p14">
      <p:transition spd="slow" p14:dur="800">
        <p14:prism dir="d"/>
      </p:transition>
    </mc:Choice>
    <mc:Fallback xmlns="">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85800" y="125508"/>
            <a:ext cx="7772400" cy="735104"/>
          </a:xfrm>
          <a:prstGeom prst="rect">
            <a:avLst/>
          </a:prstGeom>
        </p:spPr>
        <p:txBody>
          <a:bodyPr/>
          <a:lstStyle>
            <a:lvl1pPr>
              <a:defRPr>
                <a:solidFill>
                  <a:schemeClr val="tx1"/>
                </a:solidFill>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日期占位符 2"/>
          <p:cNvSpPr>
            <a:spLocks noGrp="1"/>
          </p:cNvSpPr>
          <p:nvPr>
            <p:ph type="dt" sz="half" idx="10"/>
          </p:nvPr>
        </p:nvSpPr>
        <p:spPr>
          <a:xfrm>
            <a:off x="6892962" y="6248400"/>
            <a:ext cx="1905000" cy="457200"/>
          </a:xfrm>
          <a:prstGeom prst="rect">
            <a:avLst/>
          </a:prstGeom>
        </p:spPr>
        <p:txBody>
          <a:bodyPr/>
          <a:lstStyle>
            <a:lvl1pPr eaLnBrk="1" hangingPunct="1">
              <a:defRPr>
                <a:solidFill>
                  <a:schemeClr val="bg2"/>
                </a:solidFill>
                <a:latin typeface="微软雅黑" panose="020B0503020204020204" pitchFamily="34" charset="-122"/>
                <a:ea typeface="微软雅黑" panose="020B0503020204020204" pitchFamily="34" charset="-122"/>
              </a:defRPr>
            </a:lvl1pPr>
          </a:lstStyle>
          <a:p>
            <a:pPr>
              <a:defRPr/>
            </a:pPr>
            <a:endParaRPr lang="en-US" altLang="zh-CN" dirty="0"/>
          </a:p>
        </p:txBody>
      </p:sp>
      <p:sp>
        <p:nvSpPr>
          <p:cNvPr id="4" name="页脚占位符 3"/>
          <p:cNvSpPr>
            <a:spLocks noGrp="1"/>
          </p:cNvSpPr>
          <p:nvPr>
            <p:ph type="ftr" sz="quarter" idx="11"/>
          </p:nvPr>
        </p:nvSpPr>
        <p:spPr>
          <a:xfrm>
            <a:off x="3294081" y="6248400"/>
            <a:ext cx="2895600" cy="457200"/>
          </a:xfrm>
          <a:prstGeom prst="rect">
            <a:avLst/>
          </a:prstGeom>
        </p:spPr>
        <p:txBody>
          <a:bodyPr/>
          <a:lstStyle>
            <a:lvl1pPr eaLnBrk="1" hangingPunct="1">
              <a:defRPr>
                <a:solidFill>
                  <a:schemeClr val="bg2"/>
                </a:solidFill>
                <a:latin typeface="微软雅黑" panose="020B0503020204020204" pitchFamily="34" charset="-122"/>
                <a:ea typeface="微软雅黑" panose="020B0503020204020204" pitchFamily="34" charset="-122"/>
              </a:defRPr>
            </a:lvl1pPr>
          </a:lstStyle>
          <a:p>
            <a:pPr>
              <a:defRPr/>
            </a:pPr>
            <a:endParaRPr lang="en-US" altLang="zh-CN"/>
          </a:p>
        </p:txBody>
      </p:sp>
      <p:sp>
        <p:nvSpPr>
          <p:cNvPr id="5" name="灯片编号占位符 4"/>
          <p:cNvSpPr>
            <a:spLocks noGrp="1"/>
          </p:cNvSpPr>
          <p:nvPr>
            <p:ph type="sldNum" sz="quarter" idx="12"/>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solidFill>
                  <a:schemeClr val="bg2"/>
                </a:solidFill>
                <a:latin typeface="微软雅黑" panose="020B0503020204020204" pitchFamily="34" charset="-122"/>
                <a:ea typeface="微软雅黑" panose="020B0503020204020204" pitchFamily="34" charset="-122"/>
              </a:defRPr>
            </a:lvl1pPr>
          </a:lstStyle>
          <a:p>
            <a:pPr>
              <a:defRPr/>
            </a:pPr>
            <a:fld id="{21D74B00-BB4B-42CC-B8E6-CB28520ACAFF}" type="slidenum">
              <a:rPr lang="en-US" altLang="zh-CN" smtClean="0"/>
              <a:pPr>
                <a:defRPr/>
              </a:pPr>
              <a:t>‹#›</a:t>
            </a:fld>
            <a:endParaRPr lang="en-US" altLang="zh-CN"/>
          </a:p>
        </p:txBody>
      </p:sp>
      <p:sp>
        <p:nvSpPr>
          <p:cNvPr id="7" name="文本框 6"/>
          <p:cNvSpPr txBox="1"/>
          <p:nvPr userDrawn="1"/>
        </p:nvSpPr>
        <p:spPr>
          <a:xfrm>
            <a:off x="685800" y="1559859"/>
            <a:ext cx="7963348" cy="461665"/>
          </a:xfrm>
          <a:prstGeom prst="rect">
            <a:avLst/>
          </a:prstGeom>
          <a:noFill/>
        </p:spPr>
        <p:txBody>
          <a:bodyPr wrap="square" rtlCol="0">
            <a:spAutoFit/>
          </a:bodyPr>
          <a:lstStyle/>
          <a:p>
            <a:endParaRPr lang="zh-CN" altLang="en-US" sz="2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93480326"/>
      </p:ext>
    </p:extLst>
  </p:cSld>
  <p:clrMapOvr>
    <a:masterClrMapping/>
  </p:clrMapOvr>
  <mc:AlternateContent xmlns:mc="http://schemas.openxmlformats.org/markup-compatibility/2006" xmlns:p14="http://schemas.microsoft.com/office/powerpoint/2010/main">
    <mc:Choice Requires="p14">
      <p:transition spd="slow" p14:dur="800">
        <p14:prism dir="d"/>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2" name="标题 1"/>
          <p:cNvSpPr>
            <a:spLocks noGrp="1"/>
          </p:cNvSpPr>
          <p:nvPr>
            <p:ph type="title"/>
          </p:nvPr>
        </p:nvSpPr>
        <p:spPr>
          <a:xfrm>
            <a:off x="683568" y="127390"/>
            <a:ext cx="7772400" cy="720080"/>
          </a:xfrm>
          <a:prstGeom prst="rect">
            <a:avLst/>
          </a:prstGeom>
        </p:spPr>
        <p:txBody>
          <a:bodyPr/>
          <a:lstStyle>
            <a:lvl1pPr>
              <a:defRPr>
                <a:solidFill>
                  <a:schemeClr val="tx1"/>
                </a:solidFill>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2181676163"/>
      </p:ext>
    </p:extLst>
  </p:cSld>
  <p:clrMapOvr>
    <a:masterClrMapping/>
  </p:clrMapOvr>
  <mc:AlternateContent xmlns:mc="http://schemas.openxmlformats.org/markup-compatibility/2006" xmlns:p14="http://schemas.microsoft.com/office/powerpoint/2010/main">
    <mc:Choice Requires="p14">
      <p:transition spd="slow" p14:dur="800">
        <p14:prism dir="d"/>
      </p:transition>
    </mc:Choice>
    <mc:Fallback xmlns="">
      <p:transition spd="slow">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20000"/>
            <a:lumOff val="80000"/>
            <a:alpha val="50000"/>
          </a:schemeClr>
        </a:solidFill>
        <a:effectLst/>
      </p:bgPr>
    </p:bg>
    <p:spTree>
      <p:nvGrpSpPr>
        <p:cNvPr id="1" name=""/>
        <p:cNvGrpSpPr/>
        <p:nvPr/>
      </p:nvGrpSpPr>
      <p:grpSpPr>
        <a:xfrm>
          <a:off x="0" y="0"/>
          <a:ext cx="0" cy="0"/>
          <a:chOff x="0" y="0"/>
          <a:chExt cx="0" cy="0"/>
        </a:xfrm>
      </p:grpSpPr>
      <p:sp>
        <p:nvSpPr>
          <p:cNvPr id="1026" name="Rectangle 3"/>
          <p:cNvSpPr>
            <a:spLocks noChangeArrowheads="1"/>
          </p:cNvSpPr>
          <p:nvPr/>
        </p:nvSpPr>
        <p:spPr bwMode="invGray">
          <a:xfrm>
            <a:off x="685800" y="6629400"/>
            <a:ext cx="3505200" cy="227013"/>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defRPr/>
            </a:pPr>
            <a:endParaRPr lang="zh-CN" altLang="en-US" smtClean="0"/>
          </a:p>
        </p:txBody>
      </p:sp>
      <p:grpSp>
        <p:nvGrpSpPr>
          <p:cNvPr id="1027" name="Group 4"/>
          <p:cNvGrpSpPr>
            <a:grpSpLocks/>
          </p:cNvGrpSpPr>
          <p:nvPr/>
        </p:nvGrpSpPr>
        <p:grpSpPr bwMode="auto">
          <a:xfrm>
            <a:off x="4538663" y="6746875"/>
            <a:ext cx="4332287" cy="65088"/>
            <a:chOff x="2859" y="4250"/>
            <a:chExt cx="2729" cy="41"/>
          </a:xfrm>
        </p:grpSpPr>
        <p:sp>
          <p:nvSpPr>
            <p:cNvPr id="1029" name="Oval 5"/>
            <p:cNvSpPr>
              <a:spLocks noChangeArrowheads="1"/>
            </p:cNvSpPr>
            <p:nvPr/>
          </p:nvSpPr>
          <p:spPr bwMode="invGray">
            <a:xfrm>
              <a:off x="2859" y="4250"/>
              <a:ext cx="42" cy="41"/>
            </a:xfrm>
            <a:prstGeom prst="ellipse">
              <a:avLst/>
            </a:prstGeom>
            <a:solidFill>
              <a:srgbClr val="0000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defRPr/>
              </a:pPr>
              <a:endParaRPr lang="zh-CN" altLang="en-US" smtClean="0"/>
            </a:p>
          </p:txBody>
        </p:sp>
        <p:sp>
          <p:nvSpPr>
            <p:cNvPr id="1030" name="Oval 6"/>
            <p:cNvSpPr>
              <a:spLocks noChangeArrowheads="1"/>
            </p:cNvSpPr>
            <p:nvPr/>
          </p:nvSpPr>
          <p:spPr bwMode="invGray">
            <a:xfrm>
              <a:off x="3243" y="4250"/>
              <a:ext cx="42" cy="41"/>
            </a:xfrm>
            <a:prstGeom prst="ellipse">
              <a:avLst/>
            </a:prstGeom>
            <a:solidFill>
              <a:srgbClr val="0000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defRPr/>
              </a:pPr>
              <a:endParaRPr lang="zh-CN" altLang="en-US" smtClean="0"/>
            </a:p>
          </p:txBody>
        </p:sp>
        <p:sp>
          <p:nvSpPr>
            <p:cNvPr id="1031" name="Oval 7"/>
            <p:cNvSpPr>
              <a:spLocks noChangeArrowheads="1"/>
            </p:cNvSpPr>
            <p:nvPr/>
          </p:nvSpPr>
          <p:spPr bwMode="invGray">
            <a:xfrm>
              <a:off x="3627" y="4250"/>
              <a:ext cx="41" cy="41"/>
            </a:xfrm>
            <a:prstGeom prst="ellipse">
              <a:avLst/>
            </a:prstGeom>
            <a:solidFill>
              <a:srgbClr val="0000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defRPr/>
              </a:pPr>
              <a:endParaRPr lang="zh-CN" altLang="en-US" smtClean="0"/>
            </a:p>
          </p:txBody>
        </p:sp>
        <p:sp>
          <p:nvSpPr>
            <p:cNvPr id="1032" name="Oval 8"/>
            <p:cNvSpPr>
              <a:spLocks noChangeArrowheads="1"/>
            </p:cNvSpPr>
            <p:nvPr/>
          </p:nvSpPr>
          <p:spPr bwMode="invGray">
            <a:xfrm>
              <a:off x="4011" y="4250"/>
              <a:ext cx="41" cy="41"/>
            </a:xfrm>
            <a:prstGeom prst="ellipse">
              <a:avLst/>
            </a:prstGeom>
            <a:solidFill>
              <a:srgbClr val="0000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defRPr/>
              </a:pPr>
              <a:endParaRPr lang="zh-CN" altLang="en-US" smtClean="0"/>
            </a:p>
          </p:txBody>
        </p:sp>
        <p:sp>
          <p:nvSpPr>
            <p:cNvPr id="1033" name="Oval 9"/>
            <p:cNvSpPr>
              <a:spLocks noChangeArrowheads="1"/>
            </p:cNvSpPr>
            <p:nvPr/>
          </p:nvSpPr>
          <p:spPr bwMode="invGray">
            <a:xfrm>
              <a:off x="4395" y="4250"/>
              <a:ext cx="42" cy="41"/>
            </a:xfrm>
            <a:prstGeom prst="ellipse">
              <a:avLst/>
            </a:prstGeom>
            <a:solidFill>
              <a:srgbClr val="0000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defRPr/>
              </a:pPr>
              <a:endParaRPr lang="zh-CN" altLang="en-US" smtClean="0"/>
            </a:p>
          </p:txBody>
        </p:sp>
        <p:sp>
          <p:nvSpPr>
            <p:cNvPr id="1034" name="Oval 10"/>
            <p:cNvSpPr>
              <a:spLocks noChangeArrowheads="1"/>
            </p:cNvSpPr>
            <p:nvPr/>
          </p:nvSpPr>
          <p:spPr bwMode="invGray">
            <a:xfrm>
              <a:off x="4779" y="4250"/>
              <a:ext cx="42" cy="41"/>
            </a:xfrm>
            <a:prstGeom prst="ellipse">
              <a:avLst/>
            </a:prstGeom>
            <a:solidFill>
              <a:srgbClr val="0000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defRPr/>
              </a:pPr>
              <a:endParaRPr lang="zh-CN" altLang="en-US" smtClean="0"/>
            </a:p>
          </p:txBody>
        </p:sp>
        <p:sp>
          <p:nvSpPr>
            <p:cNvPr id="1035" name="Oval 11"/>
            <p:cNvSpPr>
              <a:spLocks noChangeArrowheads="1"/>
            </p:cNvSpPr>
            <p:nvPr/>
          </p:nvSpPr>
          <p:spPr bwMode="invGray">
            <a:xfrm>
              <a:off x="5163" y="4250"/>
              <a:ext cx="42" cy="41"/>
            </a:xfrm>
            <a:prstGeom prst="ellipse">
              <a:avLst/>
            </a:prstGeom>
            <a:solidFill>
              <a:srgbClr val="0000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defRPr/>
              </a:pPr>
              <a:endParaRPr lang="zh-CN" altLang="en-US" smtClean="0"/>
            </a:p>
          </p:txBody>
        </p:sp>
        <p:sp>
          <p:nvSpPr>
            <p:cNvPr id="1036" name="Oval 12"/>
            <p:cNvSpPr>
              <a:spLocks noChangeArrowheads="1"/>
            </p:cNvSpPr>
            <p:nvPr/>
          </p:nvSpPr>
          <p:spPr bwMode="invGray">
            <a:xfrm>
              <a:off x="5547" y="4250"/>
              <a:ext cx="41" cy="41"/>
            </a:xfrm>
            <a:prstGeom prst="ellipse">
              <a:avLst/>
            </a:prstGeom>
            <a:solidFill>
              <a:srgbClr val="0000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defRPr/>
              </a:pPr>
              <a:endParaRPr lang="zh-CN" altLang="en-US" smtClean="0"/>
            </a:p>
          </p:txBody>
        </p:sp>
      </p:grpSp>
      <p:sp>
        <p:nvSpPr>
          <p:cNvPr id="1028" name="Rectangle 13"/>
          <p:cNvSpPr>
            <a:spLocks noChangeArrowheads="1"/>
          </p:cNvSpPr>
          <p:nvPr/>
        </p:nvSpPr>
        <p:spPr bwMode="invGray">
          <a:xfrm>
            <a:off x="1588" y="115888"/>
            <a:ext cx="9142412" cy="762000"/>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defRPr/>
            </a:pPr>
            <a:endParaRPr lang="zh-CN" altLang="en-US" smtClean="0"/>
          </a:p>
        </p:txBody>
      </p:sp>
    </p:spTree>
    <p:extLst>
      <p:ext uri="{BB962C8B-B14F-4D97-AF65-F5344CB8AC3E}">
        <p14:creationId xmlns:p14="http://schemas.microsoft.com/office/powerpoint/2010/main" val="1825587210"/>
      </p:ext>
    </p:extLst>
  </p:cSld>
  <p:clrMap bg1="dk2" tx1="lt1" bg2="dk1" tx2="lt2" accent1="accent1" accent2="accent2" accent3="accent3" accent4="accent4" accent5="accent5" accent6="accent6" hlink="hlink" folHlink="folHlink"/>
  <p:sldLayoutIdLst>
    <p:sldLayoutId id="2147483661" r:id="rId1"/>
    <p:sldLayoutId id="2147483666" r:id="rId2"/>
    <p:sldLayoutId id="2147483667" r:id="rId3"/>
  </p:sldLayoutIdLst>
  <mc:AlternateContent xmlns:mc="http://schemas.openxmlformats.org/markup-compatibility/2006" xmlns:p14="http://schemas.microsoft.com/office/powerpoint/2010/main">
    <mc:Choice Requires="p14">
      <p:transition spd="slow" p14:dur="800">
        <p14:prism dir="d"/>
      </p:transition>
    </mc:Choice>
    <mc:Fallback xmlns="">
      <p:transition spd="slow">
        <p:fade/>
      </p:transition>
    </mc:Fallback>
  </mc:AlternateContent>
  <p:timing>
    <p:tnLst>
      <p:par>
        <p:cTn id="1" dur="indefinite" restart="never" nodeType="tmRoot"/>
      </p:par>
    </p:tnLst>
  </p:timing>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ea typeface="宋体" pitchFamily="2" charset="-122"/>
        </a:defRPr>
      </a:lvl2pPr>
      <a:lvl3pPr algn="ctr" rtl="0" eaLnBrk="0" fontAlgn="base" hangingPunct="0">
        <a:spcBef>
          <a:spcPct val="0"/>
        </a:spcBef>
        <a:spcAft>
          <a:spcPct val="0"/>
        </a:spcAft>
        <a:defRPr sz="4400">
          <a:solidFill>
            <a:schemeClr val="tx2"/>
          </a:solidFill>
          <a:latin typeface="Times New Roman" pitchFamily="18" charset="0"/>
          <a:ea typeface="宋体" pitchFamily="2" charset="-122"/>
        </a:defRPr>
      </a:lvl3pPr>
      <a:lvl4pPr algn="ctr" rtl="0" eaLnBrk="0" fontAlgn="base" hangingPunct="0">
        <a:spcBef>
          <a:spcPct val="0"/>
        </a:spcBef>
        <a:spcAft>
          <a:spcPct val="0"/>
        </a:spcAft>
        <a:defRPr sz="4400">
          <a:solidFill>
            <a:schemeClr val="tx2"/>
          </a:solidFill>
          <a:latin typeface="Times New Roman" pitchFamily="18" charset="0"/>
          <a:ea typeface="宋体" pitchFamily="2" charset="-122"/>
        </a:defRPr>
      </a:lvl4pPr>
      <a:lvl5pPr algn="ctr" rtl="0" eaLnBrk="0" fontAlgn="base" hangingPunct="0">
        <a:spcBef>
          <a:spcPct val="0"/>
        </a:spcBef>
        <a:spcAft>
          <a:spcPct val="0"/>
        </a:spcAft>
        <a:defRPr sz="4400">
          <a:solidFill>
            <a:schemeClr val="tx2"/>
          </a:solidFill>
          <a:latin typeface="Times New Roman" pitchFamily="18" charset="0"/>
          <a:ea typeface="宋体" pitchFamily="2" charset="-122"/>
        </a:defRPr>
      </a:lvl5pPr>
      <a:lvl6pPr marL="457200" algn="ctr" rtl="0" fontAlgn="base">
        <a:spcBef>
          <a:spcPct val="0"/>
        </a:spcBef>
        <a:spcAft>
          <a:spcPct val="0"/>
        </a:spcAft>
        <a:defRPr sz="4400">
          <a:solidFill>
            <a:schemeClr val="tx2"/>
          </a:solidFill>
          <a:latin typeface="Times New Roman" pitchFamily="18" charset="0"/>
          <a:ea typeface="宋体" pitchFamily="2" charset="-122"/>
        </a:defRPr>
      </a:lvl6pPr>
      <a:lvl7pPr marL="914400" algn="ctr" rtl="0" fontAlgn="base">
        <a:spcBef>
          <a:spcPct val="0"/>
        </a:spcBef>
        <a:spcAft>
          <a:spcPct val="0"/>
        </a:spcAft>
        <a:defRPr sz="4400">
          <a:solidFill>
            <a:schemeClr val="tx2"/>
          </a:solidFill>
          <a:latin typeface="Times New Roman" pitchFamily="18" charset="0"/>
          <a:ea typeface="宋体" pitchFamily="2" charset="-122"/>
        </a:defRPr>
      </a:lvl7pPr>
      <a:lvl8pPr marL="1371600" algn="ctr" rtl="0" fontAlgn="base">
        <a:spcBef>
          <a:spcPct val="0"/>
        </a:spcBef>
        <a:spcAft>
          <a:spcPct val="0"/>
        </a:spcAft>
        <a:defRPr sz="4400">
          <a:solidFill>
            <a:schemeClr val="tx2"/>
          </a:solidFill>
          <a:latin typeface="Times New Roman" pitchFamily="18" charset="0"/>
          <a:ea typeface="宋体" pitchFamily="2" charset="-122"/>
        </a:defRPr>
      </a:lvl8pPr>
      <a:lvl9pPr marL="1828800" algn="ctr" rtl="0" fontAlgn="base">
        <a:spcBef>
          <a:spcPct val="0"/>
        </a:spcBef>
        <a:spcAft>
          <a:spcPct val="0"/>
        </a:spcAft>
        <a:defRPr sz="4400">
          <a:solidFill>
            <a:schemeClr val="tx2"/>
          </a:solidFill>
          <a:latin typeface="Times New Roman" pitchFamily="18"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1.png"/><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20.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sz="quarter"/>
          </p:nvPr>
        </p:nvSpPr>
        <p:spPr>
          <a:xfrm>
            <a:off x="685800" y="729433"/>
            <a:ext cx="7772400" cy="627416"/>
          </a:xfrm>
        </p:spPr>
        <p:txBody>
          <a:bodyPr/>
          <a:lstStyle/>
          <a:p>
            <a:pPr algn="l"/>
            <a:r>
              <a:rPr lang="en-US" altLang="zh-CN" sz="3200" dirty="0" smtClean="0"/>
              <a:t>2018 Dragon 4 Symposium</a:t>
            </a:r>
            <a:endParaRPr lang="zh-CN" altLang="en-US" sz="3200" dirty="0"/>
          </a:p>
        </p:txBody>
      </p:sp>
      <p:sp>
        <p:nvSpPr>
          <p:cNvPr id="3" name="副标题 2"/>
          <p:cNvSpPr>
            <a:spLocks noGrp="1"/>
          </p:cNvSpPr>
          <p:nvPr>
            <p:ph type="subTitle" sz="quarter" idx="1"/>
          </p:nvPr>
        </p:nvSpPr>
        <p:spPr>
          <a:xfrm>
            <a:off x="225777" y="2418742"/>
            <a:ext cx="8703733" cy="1752600"/>
          </a:xfrm>
        </p:spPr>
        <p:txBody>
          <a:bodyPr/>
          <a:lstStyle/>
          <a:p>
            <a:r>
              <a:rPr lang="en-US" altLang="zh-CN" dirty="0"/>
              <a:t>Soil Moisture Monitoring Using GNSS SNR Data: Proposing a Semi-empirical SNR Model </a:t>
            </a:r>
            <a:endParaRPr lang="zh-CN" altLang="en-US" dirty="0"/>
          </a:p>
        </p:txBody>
      </p:sp>
      <p:sp>
        <p:nvSpPr>
          <p:cNvPr id="4" name="TextBox 3"/>
          <p:cNvSpPr txBox="1"/>
          <p:nvPr/>
        </p:nvSpPr>
        <p:spPr>
          <a:xfrm>
            <a:off x="3338459" y="4425802"/>
            <a:ext cx="2513829" cy="1015663"/>
          </a:xfrm>
          <a:prstGeom prst="rect">
            <a:avLst/>
          </a:prstGeom>
          <a:noFill/>
        </p:spPr>
        <p:txBody>
          <a:bodyPr wrap="none" rtlCol="0">
            <a:spAutoFit/>
          </a:bodyPr>
          <a:lstStyle/>
          <a:p>
            <a:pPr algn="ctr"/>
            <a:r>
              <a:rPr lang="en-US" altLang="zh-CN" sz="2000" dirty="0" smtClean="0">
                <a:solidFill>
                  <a:schemeClr val="bg2"/>
                </a:solidFill>
              </a:rPr>
              <a:t>YANG </a:t>
            </a:r>
            <a:r>
              <a:rPr lang="en-US" altLang="zh-CN" sz="2000" dirty="0" err="1" smtClean="0">
                <a:solidFill>
                  <a:schemeClr val="bg2"/>
                </a:solidFill>
              </a:rPr>
              <a:t>Dongkai</a:t>
            </a:r>
            <a:endParaRPr lang="en-US" altLang="zh-CN" sz="2000" dirty="0">
              <a:solidFill>
                <a:schemeClr val="bg2"/>
              </a:solidFill>
            </a:endParaRPr>
          </a:p>
          <a:p>
            <a:pPr algn="ctr"/>
            <a:r>
              <a:rPr lang="en-US" altLang="zh-CN" sz="2000" dirty="0" smtClean="0">
                <a:solidFill>
                  <a:schemeClr val="bg2"/>
                </a:solidFill>
              </a:rPr>
              <a:t>edkyang@buaa.edu.cn</a:t>
            </a:r>
          </a:p>
          <a:p>
            <a:pPr algn="ctr"/>
            <a:r>
              <a:rPr lang="en-US" altLang="zh-CN" sz="2000" dirty="0" err="1" smtClean="0">
                <a:solidFill>
                  <a:schemeClr val="bg2"/>
                </a:solidFill>
              </a:rPr>
              <a:t>Beihang</a:t>
            </a:r>
            <a:r>
              <a:rPr lang="en-US" altLang="zh-CN" sz="2000" dirty="0" smtClean="0">
                <a:solidFill>
                  <a:schemeClr val="bg2"/>
                </a:solidFill>
              </a:rPr>
              <a:t> University</a:t>
            </a:r>
            <a:endParaRPr lang="en-US" altLang="zh-CN" sz="2000" dirty="0">
              <a:solidFill>
                <a:schemeClr val="bg2"/>
              </a:solidFill>
            </a:endParaRPr>
          </a:p>
        </p:txBody>
      </p:sp>
    </p:spTree>
  </p:cSld>
  <p:clrMapOvr>
    <a:masterClrMapping/>
  </p:clrMapOvr>
  <mc:AlternateContent xmlns:mc="http://schemas.openxmlformats.org/markup-compatibility/2006" xmlns:p14="http://schemas.microsoft.com/office/powerpoint/2010/main">
    <mc:Choice Requires="p14">
      <p:transition spd="slow" p14:dur="800">
        <p14:prism dir="d"/>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5800" y="258240"/>
            <a:ext cx="7772400" cy="611911"/>
          </a:xfrm>
        </p:spPr>
        <p:txBody>
          <a:bodyPr/>
          <a:lstStyle/>
          <a:p>
            <a:pPr algn="l"/>
            <a:r>
              <a:rPr lang="en-US" altLang="zh-CN" sz="2800" dirty="0" smtClean="0">
                <a:solidFill>
                  <a:srgbClr val="F4FEB8"/>
                </a:solidFill>
              </a:rPr>
              <a:t>2. </a:t>
            </a:r>
            <a:r>
              <a:rPr lang="en-US" altLang="zh-CN" sz="2800" dirty="0">
                <a:solidFill>
                  <a:srgbClr val="F4FEB8"/>
                </a:solidFill>
              </a:rPr>
              <a:t>SIMULATIONS</a:t>
            </a:r>
            <a:endParaRPr lang="zh-CN" altLang="en-US" dirty="0">
              <a:solidFill>
                <a:srgbClr val="F4FEB8"/>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矩形 6"/>
          <p:cNvSpPr/>
          <p:nvPr/>
        </p:nvSpPr>
        <p:spPr>
          <a:xfrm>
            <a:off x="223941" y="976258"/>
            <a:ext cx="7036831" cy="461665"/>
          </a:xfrm>
          <a:prstGeom prst="rect">
            <a:avLst/>
          </a:prstGeom>
        </p:spPr>
        <p:txBody>
          <a:bodyPr wrap="square">
            <a:spAutoFit/>
          </a:bodyPr>
          <a:lstStyle/>
          <a:p>
            <a:r>
              <a:rPr lang="en-US" altLang="zh-CN" sz="2400" b="1" u="sng" kern="0" dirty="0" smtClean="0">
                <a:solidFill>
                  <a:srgbClr val="000099"/>
                </a:solidFill>
              </a:rPr>
              <a:t>2.3 SMC retrieval from reconstructed signals </a:t>
            </a:r>
            <a:endParaRPr lang="zh-CN" altLang="en-US" sz="2400" u="sng" dirty="0">
              <a:solidFill>
                <a:srgbClr val="000099"/>
              </a:solidFill>
            </a:endParaRPr>
          </a:p>
        </p:txBody>
      </p:sp>
      <p:sp>
        <p:nvSpPr>
          <p:cNvPr id="6" name="文本框 5"/>
          <p:cNvSpPr txBox="1"/>
          <p:nvPr/>
        </p:nvSpPr>
        <p:spPr>
          <a:xfrm>
            <a:off x="481260" y="5525207"/>
            <a:ext cx="8609001" cy="923330"/>
          </a:xfrm>
          <a:prstGeom prst="rect">
            <a:avLst/>
          </a:prstGeom>
          <a:noFill/>
        </p:spPr>
        <p:txBody>
          <a:bodyPr wrap="square" rtlCol="0">
            <a:spAutoFit/>
          </a:bodyPr>
          <a:lstStyle/>
          <a:p>
            <a:r>
              <a:rPr lang="en-US" dirty="0" smtClean="0">
                <a:solidFill>
                  <a:schemeClr val="bg2"/>
                </a:solidFill>
              </a:rPr>
              <a:t>The SMC retrieval is more satisfactory when the satellite elevation angle is </a:t>
            </a:r>
            <a:r>
              <a:rPr lang="en-US" dirty="0" smtClean="0">
                <a:solidFill>
                  <a:srgbClr val="FF0000"/>
                </a:solidFill>
              </a:rPr>
              <a:t>between 5 degrees and 15 degrees </a:t>
            </a:r>
            <a:r>
              <a:rPr lang="en-US" dirty="0" smtClean="0">
                <a:solidFill>
                  <a:schemeClr val="bg2"/>
                </a:solidFill>
              </a:rPr>
              <a:t>regarding the  mean estimation error (a) and standard deviation (b). M is the number of coherent accumulation used in simulating SNR data. </a:t>
            </a:r>
            <a:endParaRPr lang="en-US" dirty="0">
              <a:solidFill>
                <a:schemeClr val="bg2"/>
              </a:solidFill>
            </a:endParaRPr>
          </a:p>
        </p:txBody>
      </p:sp>
      <p:pic>
        <p:nvPicPr>
          <p:cNvPr id="9" name="图片 8"/>
          <p:cNvPicPr>
            <a:picLocks noChangeAspect="1"/>
          </p:cNvPicPr>
          <p:nvPr/>
        </p:nvPicPr>
        <p:blipFill>
          <a:blip r:embed="rId2"/>
          <a:stretch>
            <a:fillRect/>
          </a:stretch>
        </p:blipFill>
        <p:spPr>
          <a:xfrm>
            <a:off x="53739" y="1616829"/>
            <a:ext cx="9036522" cy="3886607"/>
          </a:xfrm>
          <a:prstGeom prst="rect">
            <a:avLst/>
          </a:prstGeom>
        </p:spPr>
      </p:pic>
    </p:spTree>
    <p:extLst>
      <p:ext uri="{BB962C8B-B14F-4D97-AF65-F5344CB8AC3E}">
        <p14:creationId xmlns:p14="http://schemas.microsoft.com/office/powerpoint/2010/main" val="1261609830"/>
      </p:ext>
    </p:extLst>
  </p:cSld>
  <p:clrMapOvr>
    <a:masterClrMapping/>
  </p:clrMapOvr>
  <mc:AlternateContent xmlns:mc="http://schemas.openxmlformats.org/markup-compatibility/2006" xmlns:p14="http://schemas.microsoft.com/office/powerpoint/2010/main">
    <mc:Choice Requires="p14">
      <p:transition spd="slow" p14:dur="800">
        <p14:prism dir="d"/>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5800" y="258240"/>
            <a:ext cx="7772400" cy="611911"/>
          </a:xfrm>
        </p:spPr>
        <p:txBody>
          <a:bodyPr/>
          <a:lstStyle/>
          <a:p>
            <a:pPr algn="l"/>
            <a:r>
              <a:rPr lang="en-US" altLang="zh-CN" sz="2800" dirty="0" smtClean="0">
                <a:solidFill>
                  <a:srgbClr val="F4FEB8"/>
                </a:solidFill>
              </a:rPr>
              <a:t>2. </a:t>
            </a:r>
            <a:r>
              <a:rPr lang="en-US" altLang="zh-CN" sz="2800" dirty="0">
                <a:solidFill>
                  <a:srgbClr val="F4FEB8"/>
                </a:solidFill>
              </a:rPr>
              <a:t>SIMULATIONS</a:t>
            </a:r>
            <a:endParaRPr lang="zh-CN" altLang="en-US" dirty="0">
              <a:solidFill>
                <a:srgbClr val="F4FEB8"/>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矩形 6"/>
          <p:cNvSpPr/>
          <p:nvPr/>
        </p:nvSpPr>
        <p:spPr>
          <a:xfrm>
            <a:off x="223941" y="976258"/>
            <a:ext cx="7036831" cy="461665"/>
          </a:xfrm>
          <a:prstGeom prst="rect">
            <a:avLst/>
          </a:prstGeom>
        </p:spPr>
        <p:txBody>
          <a:bodyPr wrap="square">
            <a:spAutoFit/>
          </a:bodyPr>
          <a:lstStyle/>
          <a:p>
            <a:r>
              <a:rPr lang="en-US" altLang="zh-CN" sz="2400" b="1" u="sng" kern="0" dirty="0" smtClean="0">
                <a:solidFill>
                  <a:srgbClr val="000099"/>
                </a:solidFill>
              </a:rPr>
              <a:t>2.3 Frequency and phase estimation</a:t>
            </a:r>
            <a:endParaRPr lang="zh-CN" altLang="en-US" sz="2400" u="sng" dirty="0">
              <a:solidFill>
                <a:srgbClr val="000099"/>
              </a:solidFill>
            </a:endParaRPr>
          </a:p>
        </p:txBody>
      </p:sp>
      <p:sp>
        <p:nvSpPr>
          <p:cNvPr id="6" name="文本框 5"/>
          <p:cNvSpPr txBox="1"/>
          <p:nvPr/>
        </p:nvSpPr>
        <p:spPr>
          <a:xfrm>
            <a:off x="481260" y="5525207"/>
            <a:ext cx="8609001" cy="923330"/>
          </a:xfrm>
          <a:prstGeom prst="rect">
            <a:avLst/>
          </a:prstGeom>
          <a:noFill/>
        </p:spPr>
        <p:txBody>
          <a:bodyPr wrap="square" rtlCol="0">
            <a:spAutoFit/>
          </a:bodyPr>
          <a:lstStyle/>
          <a:p>
            <a:r>
              <a:rPr lang="en-US" dirty="0" smtClean="0">
                <a:solidFill>
                  <a:schemeClr val="bg2"/>
                </a:solidFill>
              </a:rPr>
              <a:t>Both the frequency (a) and phase (b) estimation error obtained from the proposed model were reduced. </a:t>
            </a:r>
            <a:r>
              <a:rPr lang="en-US" dirty="0" smtClean="0">
                <a:solidFill>
                  <a:srgbClr val="FF0000"/>
                </a:solidFill>
              </a:rPr>
              <a:t>However, the extent of reduction is different. The improvement on phase estimation can be neglected using the proposed model (figure b).</a:t>
            </a:r>
            <a:endParaRPr lang="en-US" dirty="0">
              <a:solidFill>
                <a:srgbClr val="FF0000"/>
              </a:solidFill>
            </a:endParaRPr>
          </a:p>
        </p:txBody>
      </p:sp>
      <p:pic>
        <p:nvPicPr>
          <p:cNvPr id="4" name="图片 3"/>
          <p:cNvPicPr>
            <a:picLocks noChangeAspect="1"/>
          </p:cNvPicPr>
          <p:nvPr/>
        </p:nvPicPr>
        <p:blipFill>
          <a:blip r:embed="rId2"/>
          <a:stretch>
            <a:fillRect/>
          </a:stretch>
        </p:blipFill>
        <p:spPr>
          <a:xfrm>
            <a:off x="117047" y="1437923"/>
            <a:ext cx="8909906" cy="3753257"/>
          </a:xfrm>
          <a:prstGeom prst="rect">
            <a:avLst/>
          </a:prstGeom>
        </p:spPr>
      </p:pic>
    </p:spTree>
    <p:extLst>
      <p:ext uri="{BB962C8B-B14F-4D97-AF65-F5344CB8AC3E}">
        <p14:creationId xmlns:p14="http://schemas.microsoft.com/office/powerpoint/2010/main" val="3880119367"/>
      </p:ext>
    </p:extLst>
  </p:cSld>
  <p:clrMapOvr>
    <a:masterClrMapping/>
  </p:clrMapOvr>
  <mc:AlternateContent xmlns:mc="http://schemas.openxmlformats.org/markup-compatibility/2006" xmlns:p14="http://schemas.microsoft.com/office/powerpoint/2010/main">
    <mc:Choice Requires="p14">
      <p:transition spd="slow" p14:dur="800">
        <p14:prism dir="d"/>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5800" y="258240"/>
            <a:ext cx="7772400" cy="611911"/>
          </a:xfrm>
        </p:spPr>
        <p:txBody>
          <a:bodyPr/>
          <a:lstStyle/>
          <a:p>
            <a:pPr algn="l"/>
            <a:r>
              <a:rPr lang="en-US" altLang="zh-CN" sz="2800" dirty="0" smtClean="0">
                <a:solidFill>
                  <a:srgbClr val="F4FEB8"/>
                </a:solidFill>
              </a:rPr>
              <a:t>3. EXPERIMENTAL DATA VALIDATION </a:t>
            </a:r>
            <a:endParaRPr lang="zh-CN" altLang="en-US" dirty="0">
              <a:solidFill>
                <a:srgbClr val="F4FEB8"/>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矩形 6"/>
          <p:cNvSpPr/>
          <p:nvPr/>
        </p:nvSpPr>
        <p:spPr>
          <a:xfrm>
            <a:off x="223941" y="976258"/>
            <a:ext cx="7036831" cy="461665"/>
          </a:xfrm>
          <a:prstGeom prst="rect">
            <a:avLst/>
          </a:prstGeom>
        </p:spPr>
        <p:txBody>
          <a:bodyPr wrap="square">
            <a:spAutoFit/>
          </a:bodyPr>
          <a:lstStyle/>
          <a:p>
            <a:r>
              <a:rPr lang="en-US" altLang="zh-CN" sz="2400" b="1" u="sng" kern="0" dirty="0" smtClean="0">
                <a:solidFill>
                  <a:srgbClr val="000099"/>
                </a:solidFill>
              </a:rPr>
              <a:t>3.1 Data set description</a:t>
            </a:r>
            <a:endParaRPr lang="zh-CN" altLang="en-US" sz="2400" u="sng" dirty="0">
              <a:solidFill>
                <a:srgbClr val="000099"/>
              </a:solidFill>
            </a:endParaRPr>
          </a:p>
        </p:txBody>
      </p:sp>
      <p:pic>
        <p:nvPicPr>
          <p:cNvPr id="5" name="图片 4"/>
          <p:cNvPicPr>
            <a:picLocks noChangeAspect="1"/>
          </p:cNvPicPr>
          <p:nvPr/>
        </p:nvPicPr>
        <p:blipFill>
          <a:blip r:embed="rId2"/>
          <a:stretch>
            <a:fillRect/>
          </a:stretch>
        </p:blipFill>
        <p:spPr>
          <a:xfrm>
            <a:off x="592241" y="1544030"/>
            <a:ext cx="4068659" cy="3563235"/>
          </a:xfrm>
          <a:prstGeom prst="rect">
            <a:avLst/>
          </a:prstGeom>
        </p:spPr>
      </p:pic>
      <p:sp>
        <p:nvSpPr>
          <p:cNvPr id="8" name="文本框 7"/>
          <p:cNvSpPr txBox="1"/>
          <p:nvPr/>
        </p:nvSpPr>
        <p:spPr>
          <a:xfrm>
            <a:off x="5152572" y="1797673"/>
            <a:ext cx="3835400" cy="3139321"/>
          </a:xfrm>
          <a:prstGeom prst="rect">
            <a:avLst/>
          </a:prstGeom>
          <a:noFill/>
        </p:spPr>
        <p:txBody>
          <a:bodyPr wrap="square" rtlCol="0">
            <a:spAutoFit/>
          </a:bodyPr>
          <a:lstStyle/>
          <a:p>
            <a:r>
              <a:rPr lang="en-US" dirty="0">
                <a:solidFill>
                  <a:schemeClr val="bg2"/>
                </a:solidFill>
              </a:rPr>
              <a:t>Time span:  5th of February 2014 </a:t>
            </a:r>
            <a:r>
              <a:rPr lang="en-US" dirty="0" smtClean="0">
                <a:solidFill>
                  <a:schemeClr val="bg2"/>
                </a:solidFill>
              </a:rPr>
              <a:t>~  </a:t>
            </a:r>
          </a:p>
          <a:p>
            <a:r>
              <a:rPr lang="en-US" dirty="0">
                <a:solidFill>
                  <a:schemeClr val="bg2"/>
                </a:solidFill>
              </a:rPr>
              <a:t> </a:t>
            </a:r>
            <a:r>
              <a:rPr lang="en-US" dirty="0" smtClean="0">
                <a:solidFill>
                  <a:schemeClr val="bg2"/>
                </a:solidFill>
              </a:rPr>
              <a:t>                  15th </a:t>
            </a:r>
            <a:r>
              <a:rPr lang="en-US" dirty="0">
                <a:solidFill>
                  <a:schemeClr val="bg2"/>
                </a:solidFill>
              </a:rPr>
              <a:t>of March </a:t>
            </a:r>
            <a:r>
              <a:rPr lang="en-US" dirty="0" smtClean="0">
                <a:solidFill>
                  <a:schemeClr val="bg2"/>
                </a:solidFill>
              </a:rPr>
              <a:t>2014</a:t>
            </a:r>
          </a:p>
          <a:p>
            <a:endParaRPr lang="en-US" dirty="0">
              <a:solidFill>
                <a:schemeClr val="bg2"/>
              </a:solidFill>
            </a:endParaRPr>
          </a:p>
          <a:p>
            <a:r>
              <a:rPr lang="en-US" dirty="0" smtClean="0">
                <a:solidFill>
                  <a:schemeClr val="bg2"/>
                </a:solidFill>
              </a:rPr>
              <a:t>Location</a:t>
            </a:r>
            <a:r>
              <a:rPr lang="en-US" dirty="0">
                <a:solidFill>
                  <a:schemeClr val="bg2"/>
                </a:solidFill>
              </a:rPr>
              <a:t>:  </a:t>
            </a:r>
            <a:r>
              <a:rPr lang="en-US" dirty="0" err="1">
                <a:solidFill>
                  <a:schemeClr val="bg2"/>
                </a:solidFill>
              </a:rPr>
              <a:t>Lamasquère</a:t>
            </a:r>
            <a:r>
              <a:rPr lang="en-US" dirty="0">
                <a:solidFill>
                  <a:schemeClr val="bg2"/>
                </a:solidFill>
              </a:rPr>
              <a:t>, </a:t>
            </a:r>
            <a:r>
              <a:rPr lang="en-US" dirty="0" smtClean="0">
                <a:solidFill>
                  <a:schemeClr val="bg2"/>
                </a:solidFill>
              </a:rPr>
              <a:t>France</a:t>
            </a:r>
          </a:p>
          <a:p>
            <a:endParaRPr lang="en-US" dirty="0">
              <a:solidFill>
                <a:schemeClr val="bg2"/>
              </a:solidFill>
            </a:endParaRPr>
          </a:p>
          <a:p>
            <a:r>
              <a:rPr lang="en-US" dirty="0" smtClean="0">
                <a:solidFill>
                  <a:schemeClr val="bg2"/>
                </a:solidFill>
              </a:rPr>
              <a:t>Soil </a:t>
            </a:r>
            <a:r>
              <a:rPr lang="en-US" dirty="0">
                <a:solidFill>
                  <a:schemeClr val="bg2"/>
                </a:solidFill>
              </a:rPr>
              <a:t>type:  silt clay (18% sand, 41% </a:t>
            </a:r>
            <a:r>
              <a:rPr lang="en-US" dirty="0" smtClean="0">
                <a:solidFill>
                  <a:schemeClr val="bg2"/>
                </a:solidFill>
              </a:rPr>
              <a:t>  </a:t>
            </a:r>
          </a:p>
          <a:p>
            <a:r>
              <a:rPr lang="en-US" dirty="0">
                <a:solidFill>
                  <a:schemeClr val="bg2"/>
                </a:solidFill>
              </a:rPr>
              <a:t> </a:t>
            </a:r>
            <a:r>
              <a:rPr lang="en-US" dirty="0" smtClean="0">
                <a:solidFill>
                  <a:schemeClr val="bg2"/>
                </a:solidFill>
              </a:rPr>
              <a:t>                 clay </a:t>
            </a:r>
            <a:r>
              <a:rPr lang="en-US" dirty="0">
                <a:solidFill>
                  <a:schemeClr val="bg2"/>
                </a:solidFill>
              </a:rPr>
              <a:t>and 41% silt</a:t>
            </a:r>
            <a:r>
              <a:rPr lang="en-US" dirty="0" smtClean="0">
                <a:solidFill>
                  <a:schemeClr val="bg2"/>
                </a:solidFill>
              </a:rPr>
              <a:t>)</a:t>
            </a:r>
          </a:p>
          <a:p>
            <a:endParaRPr lang="en-US" dirty="0">
              <a:solidFill>
                <a:schemeClr val="bg2"/>
              </a:solidFill>
            </a:endParaRPr>
          </a:p>
          <a:p>
            <a:r>
              <a:rPr lang="en-US" dirty="0" smtClean="0">
                <a:solidFill>
                  <a:schemeClr val="bg2"/>
                </a:solidFill>
              </a:rPr>
              <a:t>SMC variation: 24.08~29.78% (5 cm)</a:t>
            </a:r>
          </a:p>
          <a:p>
            <a:r>
              <a:rPr lang="en-US" dirty="0">
                <a:solidFill>
                  <a:schemeClr val="bg2"/>
                </a:solidFill>
              </a:rPr>
              <a:t> </a:t>
            </a:r>
            <a:r>
              <a:rPr lang="en-US" dirty="0" smtClean="0">
                <a:solidFill>
                  <a:schemeClr val="bg2"/>
                </a:solidFill>
              </a:rPr>
              <a:t>                         10.46~15.85% (2 cm)</a:t>
            </a:r>
          </a:p>
          <a:p>
            <a:endParaRPr lang="en-US" dirty="0">
              <a:solidFill>
                <a:schemeClr val="bg2"/>
              </a:solidFill>
            </a:endParaRPr>
          </a:p>
        </p:txBody>
      </p:sp>
      <p:sp>
        <p:nvSpPr>
          <p:cNvPr id="9" name="文本框 8"/>
          <p:cNvSpPr txBox="1"/>
          <p:nvPr/>
        </p:nvSpPr>
        <p:spPr>
          <a:xfrm>
            <a:off x="499197" y="5296744"/>
            <a:ext cx="8589859" cy="830997"/>
          </a:xfrm>
          <a:prstGeom prst="rect">
            <a:avLst/>
          </a:prstGeom>
          <a:noFill/>
        </p:spPr>
        <p:txBody>
          <a:bodyPr wrap="square" rtlCol="0">
            <a:spAutoFit/>
          </a:bodyPr>
          <a:lstStyle/>
          <a:p>
            <a:r>
              <a:rPr lang="en-US" sz="1600" i="1" dirty="0" err="1">
                <a:solidFill>
                  <a:schemeClr val="bg2"/>
                </a:solidFill>
              </a:rPr>
              <a:t>Roussel</a:t>
            </a:r>
            <a:r>
              <a:rPr lang="en-US" sz="1600" i="1" dirty="0">
                <a:solidFill>
                  <a:schemeClr val="bg2"/>
                </a:solidFill>
              </a:rPr>
              <a:t>, N.; </a:t>
            </a:r>
            <a:r>
              <a:rPr lang="en-US" sz="1600" i="1" dirty="0" err="1">
                <a:solidFill>
                  <a:schemeClr val="bg2"/>
                </a:solidFill>
              </a:rPr>
              <a:t>Frappart</a:t>
            </a:r>
            <a:r>
              <a:rPr lang="en-US" sz="1600" i="1" dirty="0">
                <a:solidFill>
                  <a:schemeClr val="bg2"/>
                </a:solidFill>
              </a:rPr>
              <a:t>, F.; </a:t>
            </a:r>
            <a:r>
              <a:rPr lang="en-US" sz="1600" i="1" dirty="0" err="1">
                <a:solidFill>
                  <a:schemeClr val="bg2"/>
                </a:solidFill>
              </a:rPr>
              <a:t>Ramillien</a:t>
            </a:r>
            <a:r>
              <a:rPr lang="en-US" sz="1600" i="1" dirty="0">
                <a:solidFill>
                  <a:schemeClr val="bg2"/>
                </a:solidFill>
              </a:rPr>
              <a:t>, G.; </a:t>
            </a:r>
            <a:r>
              <a:rPr lang="en-US" sz="1600" i="1" dirty="0" err="1">
                <a:solidFill>
                  <a:schemeClr val="bg2"/>
                </a:solidFill>
              </a:rPr>
              <a:t>Darrozes</a:t>
            </a:r>
            <a:r>
              <a:rPr lang="en-US" sz="1600" i="1" dirty="0">
                <a:solidFill>
                  <a:schemeClr val="bg2"/>
                </a:solidFill>
              </a:rPr>
              <a:t>, J.; </a:t>
            </a:r>
            <a:r>
              <a:rPr lang="en-US" sz="1600" i="1" dirty="0" err="1">
                <a:solidFill>
                  <a:schemeClr val="bg2"/>
                </a:solidFill>
              </a:rPr>
              <a:t>Baup</a:t>
            </a:r>
            <a:r>
              <a:rPr lang="en-US" sz="1600" i="1" dirty="0">
                <a:solidFill>
                  <a:schemeClr val="bg2"/>
                </a:solidFill>
              </a:rPr>
              <a:t>, F.; </a:t>
            </a:r>
            <a:r>
              <a:rPr lang="en-US" sz="1600" i="1" dirty="0" err="1">
                <a:solidFill>
                  <a:schemeClr val="bg2"/>
                </a:solidFill>
              </a:rPr>
              <a:t>Lestarquit</a:t>
            </a:r>
            <a:r>
              <a:rPr lang="en-US" sz="1600" i="1" dirty="0">
                <a:solidFill>
                  <a:schemeClr val="bg2"/>
                </a:solidFill>
              </a:rPr>
              <a:t>, L.; Ha, M.C. Detection of </a:t>
            </a:r>
            <a:r>
              <a:rPr lang="en-US" sz="1600" i="1" dirty="0" smtClean="0">
                <a:solidFill>
                  <a:schemeClr val="bg2"/>
                </a:solidFill>
              </a:rPr>
              <a:t>Soil Moisture </a:t>
            </a:r>
            <a:r>
              <a:rPr lang="en-US" sz="1600" i="1" dirty="0">
                <a:solidFill>
                  <a:schemeClr val="bg2"/>
                </a:solidFill>
              </a:rPr>
              <a:t>Variations Using GPS and GLONASS SNR Data for Elevation Angles Ranging From </a:t>
            </a:r>
            <a:r>
              <a:rPr lang="en-US" sz="1600" i="1" dirty="0" smtClean="0">
                <a:solidFill>
                  <a:schemeClr val="bg2"/>
                </a:solidFill>
              </a:rPr>
              <a:t>2</a:t>
            </a:r>
            <a:r>
              <a:rPr lang="en-US" sz="1600" i="1" dirty="0" smtClean="0">
                <a:solidFill>
                  <a:schemeClr val="bg2"/>
                </a:solidFill>
                <a:latin typeface="MingLiU" panose="02020509000000000000" pitchFamily="49" charset="-120"/>
                <a:ea typeface="MingLiU" panose="02020509000000000000" pitchFamily="49" charset="-120"/>
              </a:rPr>
              <a:t>°</a:t>
            </a:r>
            <a:r>
              <a:rPr lang="en-US" sz="1600" i="1" dirty="0" smtClean="0">
                <a:solidFill>
                  <a:schemeClr val="bg2"/>
                </a:solidFill>
              </a:rPr>
              <a:t> to 70</a:t>
            </a:r>
            <a:r>
              <a:rPr lang="en-US" sz="1600" i="1" dirty="0" smtClean="0">
                <a:solidFill>
                  <a:schemeClr val="bg2"/>
                </a:solidFill>
                <a:latin typeface="MingLiU" panose="02020509000000000000" pitchFamily="49" charset="-120"/>
                <a:ea typeface="MingLiU" panose="02020509000000000000" pitchFamily="49" charset="-120"/>
              </a:rPr>
              <a:t>°</a:t>
            </a:r>
            <a:r>
              <a:rPr lang="en-US" sz="1600" i="1" dirty="0" smtClean="0">
                <a:solidFill>
                  <a:schemeClr val="bg2"/>
                </a:solidFill>
              </a:rPr>
              <a:t>. IEEE </a:t>
            </a:r>
            <a:r>
              <a:rPr lang="en-US" sz="1600" i="1" dirty="0">
                <a:solidFill>
                  <a:schemeClr val="bg2"/>
                </a:solidFill>
              </a:rPr>
              <a:t>J. Sel. Top. Appl. Earth Obs. Remote Sens. 2016, 9, 4781–4794.</a:t>
            </a:r>
          </a:p>
        </p:txBody>
      </p:sp>
    </p:spTree>
    <p:extLst>
      <p:ext uri="{BB962C8B-B14F-4D97-AF65-F5344CB8AC3E}">
        <p14:creationId xmlns:p14="http://schemas.microsoft.com/office/powerpoint/2010/main" val="1148306991"/>
      </p:ext>
    </p:extLst>
  </p:cSld>
  <p:clrMapOvr>
    <a:masterClrMapping/>
  </p:clrMapOvr>
  <mc:AlternateContent xmlns:mc="http://schemas.openxmlformats.org/markup-compatibility/2006" xmlns:p14="http://schemas.microsoft.com/office/powerpoint/2010/main">
    <mc:Choice Requires="p14">
      <p:transition spd="slow" p14:dur="800">
        <p14:prism dir="d"/>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5800" y="258240"/>
            <a:ext cx="7772400" cy="611911"/>
          </a:xfrm>
        </p:spPr>
        <p:txBody>
          <a:bodyPr/>
          <a:lstStyle/>
          <a:p>
            <a:pPr algn="l"/>
            <a:r>
              <a:rPr lang="en-US" altLang="zh-CN" sz="2800" dirty="0" smtClean="0">
                <a:solidFill>
                  <a:srgbClr val="F4FEB8"/>
                </a:solidFill>
              </a:rPr>
              <a:t>3. </a:t>
            </a:r>
            <a:r>
              <a:rPr lang="en-US" altLang="zh-CN" sz="2800" dirty="0">
                <a:solidFill>
                  <a:srgbClr val="F4FEB8"/>
                </a:solidFill>
              </a:rPr>
              <a:t>EXPERIMENTAL DATA VALIDATION </a:t>
            </a:r>
            <a:endParaRPr lang="zh-CN" altLang="en-US" dirty="0">
              <a:solidFill>
                <a:srgbClr val="F4FEB8"/>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矩形 6"/>
          <p:cNvSpPr/>
          <p:nvPr/>
        </p:nvSpPr>
        <p:spPr>
          <a:xfrm>
            <a:off x="223941" y="976258"/>
            <a:ext cx="7036831" cy="461665"/>
          </a:xfrm>
          <a:prstGeom prst="rect">
            <a:avLst/>
          </a:prstGeom>
        </p:spPr>
        <p:txBody>
          <a:bodyPr wrap="square">
            <a:spAutoFit/>
          </a:bodyPr>
          <a:lstStyle/>
          <a:p>
            <a:r>
              <a:rPr lang="en-US" altLang="zh-CN" sz="2400" b="1" u="sng" kern="0" dirty="0" smtClean="0">
                <a:solidFill>
                  <a:srgbClr val="000099"/>
                </a:solidFill>
              </a:rPr>
              <a:t>3.2 Fitting results</a:t>
            </a:r>
            <a:endParaRPr lang="zh-CN" altLang="en-US" sz="2400" u="sng" dirty="0">
              <a:solidFill>
                <a:srgbClr val="000099"/>
              </a:solidFill>
            </a:endParaRPr>
          </a:p>
        </p:txBody>
      </p:sp>
      <p:pic>
        <p:nvPicPr>
          <p:cNvPr id="11" name="图片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165" y="1544030"/>
            <a:ext cx="8920059" cy="3908506"/>
          </a:xfrm>
          <a:prstGeom prst="rect">
            <a:avLst/>
          </a:prstGeom>
        </p:spPr>
      </p:pic>
      <p:sp>
        <p:nvSpPr>
          <p:cNvPr id="12" name="文本框 11"/>
          <p:cNvSpPr txBox="1"/>
          <p:nvPr/>
        </p:nvSpPr>
        <p:spPr>
          <a:xfrm>
            <a:off x="-49542" y="5573736"/>
            <a:ext cx="8994770" cy="923330"/>
          </a:xfrm>
          <a:prstGeom prst="rect">
            <a:avLst/>
          </a:prstGeom>
          <a:noFill/>
        </p:spPr>
        <p:txBody>
          <a:bodyPr wrap="none" rtlCol="0">
            <a:spAutoFit/>
          </a:bodyPr>
          <a:lstStyle/>
          <a:p>
            <a:r>
              <a:rPr lang="en-US" dirty="0" smtClean="0">
                <a:solidFill>
                  <a:schemeClr val="bg2"/>
                </a:solidFill>
              </a:rPr>
              <a:t>The quality of fit is 91.23% (a) </a:t>
            </a:r>
            <a:r>
              <a:rPr lang="en-US" dirty="0">
                <a:solidFill>
                  <a:schemeClr val="bg2"/>
                </a:solidFill>
              </a:rPr>
              <a:t>and </a:t>
            </a:r>
            <a:r>
              <a:rPr lang="en-US" dirty="0" smtClean="0">
                <a:solidFill>
                  <a:schemeClr val="bg2"/>
                </a:solidFill>
              </a:rPr>
              <a:t>93.92% (b), respectively. Note that in figure (b) </a:t>
            </a:r>
            <a:r>
              <a:rPr lang="en-US" dirty="0">
                <a:solidFill>
                  <a:schemeClr val="bg2"/>
                </a:solidFill>
              </a:rPr>
              <a:t>, </a:t>
            </a:r>
            <a:r>
              <a:rPr lang="en-US" dirty="0" smtClean="0">
                <a:solidFill>
                  <a:schemeClr val="bg2"/>
                </a:solidFill>
              </a:rPr>
              <a:t>irregular</a:t>
            </a:r>
          </a:p>
          <a:p>
            <a:r>
              <a:rPr lang="en-US" dirty="0">
                <a:solidFill>
                  <a:schemeClr val="bg2"/>
                </a:solidFill>
              </a:rPr>
              <a:t>v</a:t>
            </a:r>
            <a:r>
              <a:rPr lang="en-US" dirty="0" smtClean="0">
                <a:solidFill>
                  <a:schemeClr val="bg2"/>
                </a:solidFill>
              </a:rPr>
              <a:t>ariation happened at high elevation angle since the interference amplitude suddenly increased.</a:t>
            </a:r>
          </a:p>
          <a:p>
            <a:r>
              <a:rPr lang="en-US" dirty="0" smtClean="0">
                <a:solidFill>
                  <a:schemeClr val="bg2"/>
                </a:solidFill>
              </a:rPr>
              <a:t>The proposed model could </a:t>
            </a:r>
            <a:r>
              <a:rPr lang="en-US" dirty="0">
                <a:solidFill>
                  <a:schemeClr val="bg2"/>
                </a:solidFill>
              </a:rPr>
              <a:t>track </a:t>
            </a:r>
            <a:r>
              <a:rPr lang="en-US" dirty="0" smtClean="0">
                <a:solidFill>
                  <a:schemeClr val="bg2"/>
                </a:solidFill>
              </a:rPr>
              <a:t>this irregular </a:t>
            </a:r>
            <a:r>
              <a:rPr lang="en-US" dirty="0">
                <a:solidFill>
                  <a:schemeClr val="bg2"/>
                </a:solidFill>
              </a:rPr>
              <a:t>variation adequately.</a:t>
            </a:r>
            <a:endParaRPr lang="en-US" dirty="0" smtClean="0">
              <a:solidFill>
                <a:schemeClr val="bg2"/>
              </a:solidFill>
            </a:endParaRPr>
          </a:p>
        </p:txBody>
      </p:sp>
      <p:sp>
        <p:nvSpPr>
          <p:cNvPr id="13" name="矩形 12"/>
          <p:cNvSpPr/>
          <p:nvPr/>
        </p:nvSpPr>
        <p:spPr>
          <a:xfrm>
            <a:off x="5238750" y="2111802"/>
            <a:ext cx="800100" cy="1386481"/>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06193067"/>
      </p:ext>
    </p:extLst>
  </p:cSld>
  <p:clrMapOvr>
    <a:masterClrMapping/>
  </p:clrMapOvr>
  <mc:AlternateContent xmlns:mc="http://schemas.openxmlformats.org/markup-compatibility/2006" xmlns:p14="http://schemas.microsoft.com/office/powerpoint/2010/main">
    <mc:Choice Requires="p14">
      <p:transition spd="slow" p14:dur="800">
        <p14:prism dir="d"/>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5800" y="258240"/>
            <a:ext cx="7772400" cy="611911"/>
          </a:xfrm>
        </p:spPr>
        <p:txBody>
          <a:bodyPr/>
          <a:lstStyle/>
          <a:p>
            <a:pPr algn="l"/>
            <a:r>
              <a:rPr lang="en-US" altLang="zh-CN" sz="2800" dirty="0" smtClean="0">
                <a:solidFill>
                  <a:srgbClr val="F4FEB8"/>
                </a:solidFill>
              </a:rPr>
              <a:t>3. </a:t>
            </a:r>
            <a:r>
              <a:rPr lang="en-US" altLang="zh-CN" sz="2800" dirty="0">
                <a:solidFill>
                  <a:srgbClr val="F4FEB8"/>
                </a:solidFill>
              </a:rPr>
              <a:t>EXPERIMENTAL DATA VALIDATION </a:t>
            </a:r>
            <a:endParaRPr lang="zh-CN" altLang="en-US" dirty="0">
              <a:solidFill>
                <a:srgbClr val="F4FEB8"/>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矩形 6"/>
          <p:cNvSpPr/>
          <p:nvPr/>
        </p:nvSpPr>
        <p:spPr>
          <a:xfrm>
            <a:off x="223941" y="976258"/>
            <a:ext cx="7036831" cy="461665"/>
          </a:xfrm>
          <a:prstGeom prst="rect">
            <a:avLst/>
          </a:prstGeom>
        </p:spPr>
        <p:txBody>
          <a:bodyPr wrap="square">
            <a:spAutoFit/>
          </a:bodyPr>
          <a:lstStyle/>
          <a:p>
            <a:r>
              <a:rPr lang="en-US" altLang="zh-CN" sz="2400" b="1" u="sng" kern="0" dirty="0" smtClean="0">
                <a:solidFill>
                  <a:srgbClr val="000099"/>
                </a:solidFill>
              </a:rPr>
              <a:t>3.3 SMC retrieval from reconstructed signals</a:t>
            </a:r>
            <a:endParaRPr lang="zh-CN" altLang="en-US" sz="2400" u="sng" dirty="0">
              <a:solidFill>
                <a:srgbClr val="000099"/>
              </a:solidFill>
            </a:endParaRP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5800" y="1437923"/>
            <a:ext cx="7204571" cy="4071776"/>
          </a:xfrm>
          <a:prstGeom prst="rect">
            <a:avLst/>
          </a:prstGeom>
        </p:spPr>
      </p:pic>
      <p:sp>
        <p:nvSpPr>
          <p:cNvPr id="6" name="文本框 5"/>
          <p:cNvSpPr txBox="1"/>
          <p:nvPr/>
        </p:nvSpPr>
        <p:spPr>
          <a:xfrm>
            <a:off x="88901" y="5558221"/>
            <a:ext cx="4660900" cy="923330"/>
          </a:xfrm>
          <a:prstGeom prst="rect">
            <a:avLst/>
          </a:prstGeom>
          <a:noFill/>
        </p:spPr>
        <p:txBody>
          <a:bodyPr wrap="square" rtlCol="0">
            <a:spAutoFit/>
          </a:bodyPr>
          <a:lstStyle/>
          <a:p>
            <a:r>
              <a:rPr lang="en-US" dirty="0" smtClean="0">
                <a:solidFill>
                  <a:schemeClr val="bg2"/>
                </a:solidFill>
              </a:rPr>
              <a:t>The results with best RMSE was given after antenna gain and soil roughness correction were applied. The elevation angle we used was 10</a:t>
            </a:r>
            <a:r>
              <a:rPr lang="en-US" dirty="0" smtClean="0">
                <a:solidFill>
                  <a:schemeClr val="bg2"/>
                </a:solidFill>
                <a:latin typeface="MingLiU" panose="02020509000000000000" pitchFamily="49" charset="-120"/>
                <a:ea typeface="MingLiU" panose="02020509000000000000" pitchFamily="49" charset="-120"/>
              </a:rPr>
              <a:t>°.</a:t>
            </a:r>
            <a:endParaRPr lang="en-US" dirty="0">
              <a:solidFill>
                <a:schemeClr val="bg2"/>
              </a:solidFill>
            </a:endParaRPr>
          </a:p>
        </p:txBody>
      </p:sp>
      <p:sp>
        <p:nvSpPr>
          <p:cNvPr id="10" name="右箭头 9"/>
          <p:cNvSpPr/>
          <p:nvPr/>
        </p:nvSpPr>
        <p:spPr>
          <a:xfrm>
            <a:off x="4660901" y="5857617"/>
            <a:ext cx="577814" cy="22749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图片 13"/>
          <p:cNvPicPr>
            <a:picLocks noChangeAspect="1"/>
          </p:cNvPicPr>
          <p:nvPr/>
        </p:nvPicPr>
        <p:blipFill>
          <a:blip r:embed="rId3"/>
          <a:stretch>
            <a:fillRect/>
          </a:stretch>
        </p:blipFill>
        <p:spPr>
          <a:xfrm>
            <a:off x="5271600" y="5666018"/>
            <a:ext cx="3758100" cy="610691"/>
          </a:xfrm>
          <a:prstGeom prst="rect">
            <a:avLst/>
          </a:prstGeom>
        </p:spPr>
      </p:pic>
    </p:spTree>
    <p:extLst>
      <p:ext uri="{BB962C8B-B14F-4D97-AF65-F5344CB8AC3E}">
        <p14:creationId xmlns:p14="http://schemas.microsoft.com/office/powerpoint/2010/main" val="702355310"/>
      </p:ext>
    </p:extLst>
  </p:cSld>
  <p:clrMapOvr>
    <a:masterClrMapping/>
  </p:clrMapOvr>
  <mc:AlternateContent xmlns:mc="http://schemas.openxmlformats.org/markup-compatibility/2006" xmlns:p14="http://schemas.microsoft.com/office/powerpoint/2010/main">
    <mc:Choice Requires="p14">
      <p:transition spd="slow" p14:dur="800">
        <p14:prism dir="d"/>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5800" y="258240"/>
            <a:ext cx="7772400" cy="611911"/>
          </a:xfrm>
        </p:spPr>
        <p:txBody>
          <a:bodyPr/>
          <a:lstStyle/>
          <a:p>
            <a:pPr algn="l"/>
            <a:r>
              <a:rPr lang="en-US" altLang="zh-CN" sz="2800" dirty="0" smtClean="0">
                <a:solidFill>
                  <a:srgbClr val="F4FEB8"/>
                </a:solidFill>
              </a:rPr>
              <a:t>3. </a:t>
            </a:r>
            <a:r>
              <a:rPr lang="en-US" altLang="zh-CN" sz="2800" dirty="0">
                <a:solidFill>
                  <a:srgbClr val="F4FEB8"/>
                </a:solidFill>
              </a:rPr>
              <a:t>EXPERIMENTAL DATA VALIDATION </a:t>
            </a:r>
            <a:endParaRPr lang="zh-CN" altLang="en-US" dirty="0">
              <a:solidFill>
                <a:srgbClr val="F4FEB8"/>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矩形 6"/>
          <p:cNvSpPr/>
          <p:nvPr/>
        </p:nvSpPr>
        <p:spPr>
          <a:xfrm>
            <a:off x="223941" y="976258"/>
            <a:ext cx="7036831" cy="461665"/>
          </a:xfrm>
          <a:prstGeom prst="rect">
            <a:avLst/>
          </a:prstGeom>
        </p:spPr>
        <p:txBody>
          <a:bodyPr wrap="square">
            <a:spAutoFit/>
          </a:bodyPr>
          <a:lstStyle/>
          <a:p>
            <a:r>
              <a:rPr lang="en-US" altLang="zh-CN" sz="2400" b="1" u="sng" kern="0" dirty="0" smtClean="0">
                <a:solidFill>
                  <a:srgbClr val="000099"/>
                </a:solidFill>
              </a:rPr>
              <a:t>3.4 Further comparison</a:t>
            </a:r>
            <a:endParaRPr lang="zh-CN" altLang="en-US" sz="2400" u="sng" dirty="0">
              <a:solidFill>
                <a:srgbClr val="000099"/>
              </a:solidFill>
            </a:endParaRPr>
          </a:p>
        </p:txBody>
      </p:sp>
      <p:sp>
        <p:nvSpPr>
          <p:cNvPr id="9" name="文本框 8"/>
          <p:cNvSpPr txBox="1"/>
          <p:nvPr/>
        </p:nvSpPr>
        <p:spPr>
          <a:xfrm>
            <a:off x="170794" y="1490850"/>
            <a:ext cx="8802410" cy="923330"/>
          </a:xfrm>
          <a:prstGeom prst="rect">
            <a:avLst/>
          </a:prstGeom>
          <a:noFill/>
        </p:spPr>
        <p:txBody>
          <a:bodyPr wrap="none" rtlCol="0">
            <a:spAutoFit/>
          </a:bodyPr>
          <a:lstStyle/>
          <a:p>
            <a:r>
              <a:rPr lang="en-US" dirty="0" smtClean="0">
                <a:solidFill>
                  <a:schemeClr val="bg2"/>
                </a:solidFill>
              </a:rPr>
              <a:t>Further comparison were carried out by normalizing all the satellites’ retrievals, then </a:t>
            </a:r>
          </a:p>
          <a:p>
            <a:r>
              <a:rPr lang="en-US" dirty="0" smtClean="0">
                <a:solidFill>
                  <a:schemeClr val="bg2"/>
                </a:solidFill>
              </a:rPr>
              <a:t>combining  them into a time series, and finally using a moving window to smooth the results.</a:t>
            </a:r>
          </a:p>
          <a:p>
            <a:r>
              <a:rPr lang="en-US" dirty="0" smtClean="0">
                <a:solidFill>
                  <a:schemeClr val="bg2"/>
                </a:solidFill>
              </a:rPr>
              <a:t>The smoothing process </a:t>
            </a:r>
            <a:r>
              <a:rPr lang="en-US" dirty="0">
                <a:solidFill>
                  <a:schemeClr val="bg2"/>
                </a:solidFill>
              </a:rPr>
              <a:t>is specified by step length </a:t>
            </a:r>
            <a:r>
              <a:rPr lang="en-US" dirty="0" err="1">
                <a:solidFill>
                  <a:schemeClr val="bg2"/>
                </a:solidFill>
              </a:rPr>
              <a:t>Δt</a:t>
            </a:r>
            <a:r>
              <a:rPr lang="en-US" dirty="0">
                <a:solidFill>
                  <a:schemeClr val="bg2"/>
                </a:solidFill>
              </a:rPr>
              <a:t> and half window width </a:t>
            </a:r>
            <a:r>
              <a:rPr lang="en-US" dirty="0" err="1" smtClean="0">
                <a:solidFill>
                  <a:schemeClr val="bg2"/>
                </a:solidFill>
              </a:rPr>
              <a:t>δt</a:t>
            </a:r>
            <a:r>
              <a:rPr lang="en-US" dirty="0" smtClean="0">
                <a:solidFill>
                  <a:schemeClr val="bg2"/>
                </a:solidFill>
              </a:rPr>
              <a:t>.</a:t>
            </a:r>
            <a:endParaRPr lang="en-US" dirty="0">
              <a:solidFill>
                <a:schemeClr val="bg2"/>
              </a:solidFill>
            </a:endParaRPr>
          </a:p>
        </p:txBody>
      </p:sp>
      <p:sp>
        <p:nvSpPr>
          <p:cNvPr id="12" name="文本框 11"/>
          <p:cNvSpPr txBox="1"/>
          <p:nvPr/>
        </p:nvSpPr>
        <p:spPr>
          <a:xfrm>
            <a:off x="170794" y="5547520"/>
            <a:ext cx="8746305" cy="923330"/>
          </a:xfrm>
          <a:prstGeom prst="rect">
            <a:avLst/>
          </a:prstGeom>
          <a:noFill/>
        </p:spPr>
        <p:txBody>
          <a:bodyPr wrap="none" rtlCol="0">
            <a:spAutoFit/>
          </a:bodyPr>
          <a:lstStyle/>
          <a:p>
            <a:r>
              <a:rPr lang="en-US" dirty="0">
                <a:solidFill>
                  <a:schemeClr val="bg2"/>
                </a:solidFill>
              </a:rPr>
              <a:t> The resulting correlation coefficient </a:t>
            </a:r>
            <a:r>
              <a:rPr lang="en-US" dirty="0" smtClean="0">
                <a:solidFill>
                  <a:schemeClr val="bg2"/>
                </a:solidFill>
              </a:rPr>
              <a:t>with </a:t>
            </a:r>
            <a:r>
              <a:rPr lang="en-US" dirty="0">
                <a:solidFill>
                  <a:schemeClr val="bg2"/>
                </a:solidFill>
              </a:rPr>
              <a:t>5-cm </a:t>
            </a:r>
            <a:r>
              <a:rPr lang="en-US" dirty="0" smtClean="0">
                <a:solidFill>
                  <a:schemeClr val="bg2"/>
                </a:solidFill>
              </a:rPr>
              <a:t>SMC was </a:t>
            </a:r>
            <a:r>
              <a:rPr lang="en-US" dirty="0">
                <a:solidFill>
                  <a:schemeClr val="bg2"/>
                </a:solidFill>
              </a:rPr>
              <a:t>0.9370, while the correlation </a:t>
            </a:r>
            <a:endParaRPr lang="en-US" dirty="0" smtClean="0">
              <a:solidFill>
                <a:schemeClr val="bg2"/>
              </a:solidFill>
            </a:endParaRPr>
          </a:p>
          <a:p>
            <a:r>
              <a:rPr lang="en-US" dirty="0" smtClean="0">
                <a:solidFill>
                  <a:schemeClr val="bg2"/>
                </a:solidFill>
              </a:rPr>
              <a:t>coefficient </a:t>
            </a:r>
            <a:r>
              <a:rPr lang="en-US" dirty="0">
                <a:solidFill>
                  <a:schemeClr val="bg2"/>
                </a:solidFill>
              </a:rPr>
              <a:t>with 2-cm SMC was </a:t>
            </a:r>
            <a:r>
              <a:rPr lang="en-US" dirty="0" smtClean="0">
                <a:solidFill>
                  <a:schemeClr val="bg2"/>
                </a:solidFill>
              </a:rPr>
              <a:t>0.8824  (</a:t>
            </a:r>
            <a:r>
              <a:rPr lang="en-US" dirty="0" err="1">
                <a:solidFill>
                  <a:schemeClr val="bg2"/>
                </a:solidFill>
              </a:rPr>
              <a:t>Δt</a:t>
            </a:r>
            <a:r>
              <a:rPr lang="en-US" dirty="0">
                <a:solidFill>
                  <a:schemeClr val="bg2"/>
                </a:solidFill>
              </a:rPr>
              <a:t> </a:t>
            </a:r>
            <a:r>
              <a:rPr lang="en-US" dirty="0" smtClean="0">
                <a:solidFill>
                  <a:schemeClr val="bg2"/>
                </a:solidFill>
              </a:rPr>
              <a:t>=10 min, </a:t>
            </a:r>
            <a:r>
              <a:rPr lang="en-US" dirty="0" err="1" smtClean="0">
                <a:solidFill>
                  <a:schemeClr val="bg2"/>
                </a:solidFill>
              </a:rPr>
              <a:t>δt</a:t>
            </a:r>
            <a:r>
              <a:rPr lang="en-US" dirty="0" smtClean="0">
                <a:solidFill>
                  <a:schemeClr val="bg2"/>
                </a:solidFill>
              </a:rPr>
              <a:t> = </a:t>
            </a:r>
            <a:r>
              <a:rPr lang="en-US" dirty="0">
                <a:solidFill>
                  <a:schemeClr val="bg2"/>
                </a:solidFill>
              </a:rPr>
              <a:t>20 h</a:t>
            </a:r>
            <a:r>
              <a:rPr lang="en-US" dirty="0" smtClean="0">
                <a:solidFill>
                  <a:schemeClr val="bg2"/>
                </a:solidFill>
              </a:rPr>
              <a:t>). </a:t>
            </a:r>
            <a:r>
              <a:rPr lang="en-US" dirty="0" smtClean="0">
                <a:solidFill>
                  <a:srgbClr val="FF0000"/>
                </a:solidFill>
              </a:rPr>
              <a:t>The result was improved </a:t>
            </a:r>
          </a:p>
          <a:p>
            <a:r>
              <a:rPr lang="en-US" dirty="0" smtClean="0">
                <a:solidFill>
                  <a:schemeClr val="bg2"/>
                </a:solidFill>
              </a:rPr>
              <a:t>compared with that obtained using Larson model which was </a:t>
            </a:r>
            <a:r>
              <a:rPr lang="pt-BR" dirty="0">
                <a:solidFill>
                  <a:schemeClr val="bg2"/>
                </a:solidFill>
              </a:rPr>
              <a:t> </a:t>
            </a:r>
            <a:r>
              <a:rPr lang="pt-BR" dirty="0" smtClean="0">
                <a:solidFill>
                  <a:schemeClr val="bg2"/>
                </a:solidFill>
              </a:rPr>
              <a:t>0.72 </a:t>
            </a:r>
            <a:r>
              <a:rPr lang="en-US" altLang="zh-CN" dirty="0" smtClean="0">
                <a:solidFill>
                  <a:schemeClr val="bg2"/>
                </a:solidFill>
              </a:rPr>
              <a:t>(</a:t>
            </a:r>
            <a:r>
              <a:rPr lang="pt-BR" dirty="0">
                <a:solidFill>
                  <a:schemeClr val="bg2"/>
                </a:solidFill>
              </a:rPr>
              <a:t>δt = 55 h, 2-cm SMC</a:t>
            </a:r>
            <a:r>
              <a:rPr lang="en-US" altLang="zh-CN" dirty="0" smtClean="0">
                <a:solidFill>
                  <a:schemeClr val="bg2"/>
                </a:solidFill>
              </a:rPr>
              <a:t>).</a:t>
            </a:r>
            <a:endParaRPr lang="en-US" dirty="0">
              <a:solidFill>
                <a:schemeClr val="bg2"/>
              </a:solidFill>
            </a:endParaRPr>
          </a:p>
        </p:txBody>
      </p:sp>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8225" y="2379251"/>
            <a:ext cx="6648450" cy="3168269"/>
          </a:xfrm>
          <a:prstGeom prst="rect">
            <a:avLst/>
          </a:prstGeom>
        </p:spPr>
      </p:pic>
    </p:spTree>
    <p:extLst>
      <p:ext uri="{BB962C8B-B14F-4D97-AF65-F5344CB8AC3E}">
        <p14:creationId xmlns:p14="http://schemas.microsoft.com/office/powerpoint/2010/main" val="3230087737"/>
      </p:ext>
    </p:extLst>
  </p:cSld>
  <p:clrMapOvr>
    <a:masterClrMapping/>
  </p:clrMapOvr>
  <mc:AlternateContent xmlns:mc="http://schemas.openxmlformats.org/markup-compatibility/2006" xmlns:p14="http://schemas.microsoft.com/office/powerpoint/2010/main">
    <mc:Choice Requires="p14">
      <p:transition spd="slow" p14:dur="800">
        <p14:prism dir="d"/>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5800" y="258240"/>
            <a:ext cx="7772400" cy="611911"/>
          </a:xfrm>
        </p:spPr>
        <p:txBody>
          <a:bodyPr/>
          <a:lstStyle/>
          <a:p>
            <a:pPr algn="l"/>
            <a:r>
              <a:rPr lang="en-US" altLang="zh-CN" sz="2800" dirty="0" smtClean="0">
                <a:solidFill>
                  <a:srgbClr val="F4FEB8"/>
                </a:solidFill>
              </a:rPr>
              <a:t>3. </a:t>
            </a:r>
            <a:r>
              <a:rPr lang="en-US" altLang="zh-CN" sz="2800" dirty="0">
                <a:solidFill>
                  <a:srgbClr val="F4FEB8"/>
                </a:solidFill>
              </a:rPr>
              <a:t>EXPERIMENTAL DATA VALIDATION </a:t>
            </a:r>
            <a:endParaRPr lang="zh-CN" altLang="en-US" dirty="0">
              <a:solidFill>
                <a:srgbClr val="F4FEB8"/>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矩形 6"/>
          <p:cNvSpPr/>
          <p:nvPr/>
        </p:nvSpPr>
        <p:spPr>
          <a:xfrm>
            <a:off x="223941" y="976258"/>
            <a:ext cx="8582602" cy="461665"/>
          </a:xfrm>
          <a:prstGeom prst="rect">
            <a:avLst/>
          </a:prstGeom>
        </p:spPr>
        <p:txBody>
          <a:bodyPr wrap="square">
            <a:spAutoFit/>
          </a:bodyPr>
          <a:lstStyle/>
          <a:p>
            <a:r>
              <a:rPr lang="en-US" altLang="zh-CN" sz="2400" b="1" u="sng" kern="0" dirty="0" smtClean="0">
                <a:solidFill>
                  <a:srgbClr val="000099"/>
                </a:solidFill>
              </a:rPr>
              <a:t>3.5 </a:t>
            </a:r>
            <a:r>
              <a:rPr lang="en-US" altLang="zh-CN" sz="2400" b="1" u="sng" kern="0" dirty="0">
                <a:solidFill>
                  <a:srgbClr val="000099"/>
                </a:solidFill>
              </a:rPr>
              <a:t>Correlation between SMC and </a:t>
            </a:r>
            <a:r>
              <a:rPr lang="en-US" altLang="zh-CN" sz="2400" b="1" u="sng" kern="0" dirty="0" smtClean="0">
                <a:solidFill>
                  <a:srgbClr val="000099"/>
                </a:solidFill>
              </a:rPr>
              <a:t>frequency/phase estimation</a:t>
            </a:r>
            <a:endParaRPr lang="zh-CN" altLang="en-US" sz="2400" u="sng" dirty="0">
              <a:solidFill>
                <a:srgbClr val="000099"/>
              </a:solidFill>
            </a:endParaRPr>
          </a:p>
        </p:txBody>
      </p:sp>
      <p:sp>
        <p:nvSpPr>
          <p:cNvPr id="9" name="文本框 8"/>
          <p:cNvSpPr txBox="1"/>
          <p:nvPr/>
        </p:nvSpPr>
        <p:spPr>
          <a:xfrm>
            <a:off x="223941" y="1436182"/>
            <a:ext cx="8582602" cy="369332"/>
          </a:xfrm>
          <a:prstGeom prst="rect">
            <a:avLst/>
          </a:prstGeom>
          <a:noFill/>
        </p:spPr>
        <p:txBody>
          <a:bodyPr wrap="square" rtlCol="0">
            <a:spAutoFit/>
          </a:bodyPr>
          <a:lstStyle/>
          <a:p>
            <a:r>
              <a:rPr lang="en-US" dirty="0">
                <a:solidFill>
                  <a:schemeClr val="bg2"/>
                </a:solidFill>
              </a:rPr>
              <a:t>Same strategy was applied to </a:t>
            </a:r>
            <a:r>
              <a:rPr lang="en-US" dirty="0" smtClean="0">
                <a:solidFill>
                  <a:schemeClr val="bg2"/>
                </a:solidFill>
              </a:rPr>
              <a:t>frequency/phase Estimation according to section 3.4. </a:t>
            </a:r>
            <a:endParaRPr lang="en-US" dirty="0">
              <a:solidFill>
                <a:schemeClr val="bg2"/>
              </a:solidFill>
            </a:endParaRPr>
          </a:p>
        </p:txBody>
      </p:sp>
      <p:pic>
        <p:nvPicPr>
          <p:cNvPr id="11" name="图片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0472" y="1805514"/>
            <a:ext cx="7073360" cy="3310772"/>
          </a:xfrm>
          <a:prstGeom prst="rect">
            <a:avLst/>
          </a:prstGeom>
        </p:spPr>
      </p:pic>
      <p:sp>
        <p:nvSpPr>
          <p:cNvPr id="12" name="文本框 11"/>
          <p:cNvSpPr txBox="1"/>
          <p:nvPr/>
        </p:nvSpPr>
        <p:spPr>
          <a:xfrm>
            <a:off x="97971" y="5203372"/>
            <a:ext cx="8964313" cy="1477328"/>
          </a:xfrm>
          <a:prstGeom prst="rect">
            <a:avLst/>
          </a:prstGeom>
          <a:noFill/>
        </p:spPr>
        <p:txBody>
          <a:bodyPr wrap="none" rtlCol="0">
            <a:spAutoFit/>
          </a:bodyPr>
          <a:lstStyle/>
          <a:p>
            <a:r>
              <a:rPr lang="en-US" dirty="0">
                <a:solidFill>
                  <a:schemeClr val="bg2"/>
                </a:solidFill>
              </a:rPr>
              <a:t>The correlation coefﬁcient between frequency observations and 2-cm SMC was improved to</a:t>
            </a:r>
          </a:p>
          <a:p>
            <a:r>
              <a:rPr lang="en-US" dirty="0">
                <a:solidFill>
                  <a:schemeClr val="bg2"/>
                </a:solidFill>
              </a:rPr>
              <a:t>0.9548 (absolute value, </a:t>
            </a:r>
            <a:r>
              <a:rPr lang="en-US" dirty="0" err="1">
                <a:solidFill>
                  <a:schemeClr val="bg2"/>
                </a:solidFill>
              </a:rPr>
              <a:t>δt</a:t>
            </a:r>
            <a:r>
              <a:rPr lang="en-US" dirty="0">
                <a:solidFill>
                  <a:schemeClr val="bg2"/>
                </a:solidFill>
              </a:rPr>
              <a:t> = 11 h) as compared with previous work </a:t>
            </a:r>
            <a:r>
              <a:rPr lang="en-US" dirty="0" smtClean="0">
                <a:solidFill>
                  <a:schemeClr val="bg2"/>
                </a:solidFill>
              </a:rPr>
              <a:t>which </a:t>
            </a:r>
            <a:r>
              <a:rPr lang="en-US" dirty="0">
                <a:solidFill>
                  <a:schemeClr val="bg2"/>
                </a:solidFill>
              </a:rPr>
              <a:t>was 0.90 (</a:t>
            </a:r>
            <a:r>
              <a:rPr lang="en-US" dirty="0" err="1">
                <a:solidFill>
                  <a:schemeClr val="bg2"/>
                </a:solidFill>
              </a:rPr>
              <a:t>δt</a:t>
            </a:r>
            <a:r>
              <a:rPr lang="en-US" dirty="0">
                <a:solidFill>
                  <a:schemeClr val="bg2"/>
                </a:solidFill>
              </a:rPr>
              <a:t> = 11 h,</a:t>
            </a:r>
          </a:p>
          <a:p>
            <a:r>
              <a:rPr lang="en-US" dirty="0">
                <a:solidFill>
                  <a:schemeClr val="bg2"/>
                </a:solidFill>
              </a:rPr>
              <a:t>2-cm SMC</a:t>
            </a:r>
            <a:r>
              <a:rPr lang="en-US" dirty="0" smtClean="0">
                <a:solidFill>
                  <a:schemeClr val="bg2"/>
                </a:solidFill>
              </a:rPr>
              <a:t>). </a:t>
            </a:r>
            <a:r>
              <a:rPr lang="en-US" dirty="0">
                <a:solidFill>
                  <a:srgbClr val="FF0000"/>
                </a:solidFill>
              </a:rPr>
              <a:t>However, The </a:t>
            </a:r>
            <a:r>
              <a:rPr lang="en-US" dirty="0" smtClean="0">
                <a:solidFill>
                  <a:srgbClr val="FF0000"/>
                </a:solidFill>
              </a:rPr>
              <a:t>correlation </a:t>
            </a:r>
            <a:r>
              <a:rPr lang="en-US" dirty="0">
                <a:solidFill>
                  <a:srgbClr val="FF0000"/>
                </a:solidFill>
              </a:rPr>
              <a:t>coefﬁcient </a:t>
            </a:r>
            <a:r>
              <a:rPr lang="en-US" dirty="0" smtClean="0">
                <a:solidFill>
                  <a:srgbClr val="FF0000"/>
                </a:solidFill>
              </a:rPr>
              <a:t> regarding phase estimation was </a:t>
            </a:r>
            <a:r>
              <a:rPr lang="en-US" dirty="0">
                <a:solidFill>
                  <a:srgbClr val="FF0000"/>
                </a:solidFill>
              </a:rPr>
              <a:t>0.9301 with </a:t>
            </a:r>
            <a:endParaRPr lang="en-US" dirty="0" smtClean="0">
              <a:solidFill>
                <a:srgbClr val="FF0000"/>
              </a:solidFill>
            </a:endParaRPr>
          </a:p>
          <a:p>
            <a:r>
              <a:rPr lang="en-US" dirty="0" err="1" smtClean="0">
                <a:solidFill>
                  <a:srgbClr val="FF0000"/>
                </a:solidFill>
              </a:rPr>
              <a:t>δt</a:t>
            </a:r>
            <a:r>
              <a:rPr lang="en-US" dirty="0" smtClean="0">
                <a:solidFill>
                  <a:srgbClr val="FF0000"/>
                </a:solidFill>
              </a:rPr>
              <a:t> </a:t>
            </a:r>
            <a:r>
              <a:rPr lang="en-US" dirty="0">
                <a:solidFill>
                  <a:srgbClr val="FF0000"/>
                </a:solidFill>
              </a:rPr>
              <a:t>= 8 </a:t>
            </a:r>
            <a:r>
              <a:rPr lang="en-US" dirty="0" smtClean="0">
                <a:solidFill>
                  <a:srgbClr val="FF0000"/>
                </a:solidFill>
              </a:rPr>
              <a:t>h, which </a:t>
            </a:r>
            <a:r>
              <a:rPr lang="en-US" dirty="0">
                <a:solidFill>
                  <a:srgbClr val="FF0000"/>
                </a:solidFill>
              </a:rPr>
              <a:t>was slightly degraded compared with the </a:t>
            </a:r>
            <a:r>
              <a:rPr lang="en-US" dirty="0" smtClean="0">
                <a:solidFill>
                  <a:srgbClr val="FF0000"/>
                </a:solidFill>
              </a:rPr>
              <a:t>result </a:t>
            </a:r>
            <a:r>
              <a:rPr lang="en-US" dirty="0">
                <a:solidFill>
                  <a:srgbClr val="FF0000"/>
                </a:solidFill>
              </a:rPr>
              <a:t>from previous work, which </a:t>
            </a:r>
            <a:r>
              <a:rPr lang="en-US" dirty="0" smtClean="0">
                <a:solidFill>
                  <a:srgbClr val="FF0000"/>
                </a:solidFill>
              </a:rPr>
              <a:t>was</a:t>
            </a:r>
          </a:p>
          <a:p>
            <a:r>
              <a:rPr lang="en-US" dirty="0" smtClean="0">
                <a:solidFill>
                  <a:srgbClr val="FF0000"/>
                </a:solidFill>
              </a:rPr>
              <a:t> </a:t>
            </a:r>
            <a:r>
              <a:rPr lang="en-US" dirty="0">
                <a:solidFill>
                  <a:srgbClr val="FF0000"/>
                </a:solidFill>
              </a:rPr>
              <a:t>0.95 (</a:t>
            </a:r>
            <a:r>
              <a:rPr lang="en-US" dirty="0" err="1">
                <a:solidFill>
                  <a:srgbClr val="FF0000"/>
                </a:solidFill>
              </a:rPr>
              <a:t>δt</a:t>
            </a:r>
            <a:r>
              <a:rPr lang="en-US" dirty="0">
                <a:solidFill>
                  <a:srgbClr val="FF0000"/>
                </a:solidFill>
              </a:rPr>
              <a:t> = 8 </a:t>
            </a:r>
            <a:r>
              <a:rPr lang="en-US" dirty="0" smtClean="0">
                <a:solidFill>
                  <a:srgbClr val="FF0000"/>
                </a:solidFill>
              </a:rPr>
              <a:t>h, 2-cm </a:t>
            </a:r>
            <a:r>
              <a:rPr lang="en-US" dirty="0">
                <a:solidFill>
                  <a:srgbClr val="FF0000"/>
                </a:solidFill>
              </a:rPr>
              <a:t>SMC). </a:t>
            </a:r>
          </a:p>
        </p:txBody>
      </p:sp>
    </p:spTree>
    <p:extLst>
      <p:ext uri="{BB962C8B-B14F-4D97-AF65-F5344CB8AC3E}">
        <p14:creationId xmlns:p14="http://schemas.microsoft.com/office/powerpoint/2010/main" val="4240972617"/>
      </p:ext>
    </p:extLst>
  </p:cSld>
  <p:clrMapOvr>
    <a:masterClrMapping/>
  </p:clrMapOvr>
  <mc:AlternateContent xmlns:mc="http://schemas.openxmlformats.org/markup-compatibility/2006" xmlns:p14="http://schemas.microsoft.com/office/powerpoint/2010/main">
    <mc:Choice Requires="p14">
      <p:transition spd="slow" p14:dur="800">
        <p14:prism dir="d"/>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5800" y="258240"/>
            <a:ext cx="7772400" cy="611911"/>
          </a:xfrm>
        </p:spPr>
        <p:txBody>
          <a:bodyPr/>
          <a:lstStyle/>
          <a:p>
            <a:pPr algn="l"/>
            <a:r>
              <a:rPr lang="en-US" altLang="zh-CN" sz="2800" dirty="0" smtClean="0">
                <a:solidFill>
                  <a:srgbClr val="F4FEB8"/>
                </a:solidFill>
              </a:rPr>
              <a:t>4. DISCUSSION AND CONCLUSION</a:t>
            </a:r>
            <a:endParaRPr lang="zh-CN" altLang="en-US" dirty="0">
              <a:solidFill>
                <a:srgbClr val="F4FEB8"/>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矩形 6"/>
          <p:cNvSpPr/>
          <p:nvPr/>
        </p:nvSpPr>
        <p:spPr>
          <a:xfrm>
            <a:off x="223941" y="976258"/>
            <a:ext cx="8549945" cy="830997"/>
          </a:xfrm>
          <a:prstGeom prst="rect">
            <a:avLst/>
          </a:prstGeom>
        </p:spPr>
        <p:txBody>
          <a:bodyPr wrap="square">
            <a:spAutoFit/>
          </a:bodyPr>
          <a:lstStyle/>
          <a:p>
            <a:r>
              <a:rPr lang="en-US" altLang="zh-CN" sz="2400" b="1" u="sng" kern="0" dirty="0" smtClean="0">
                <a:solidFill>
                  <a:srgbClr val="000099"/>
                </a:solidFill>
              </a:rPr>
              <a:t>4.1 Retrieval ambiguity and error sensitivity using</a:t>
            </a:r>
          </a:p>
          <a:p>
            <a:r>
              <a:rPr lang="en-US" altLang="zh-CN" sz="2400" b="1" u="sng" kern="0" dirty="0">
                <a:solidFill>
                  <a:srgbClr val="000099"/>
                </a:solidFill>
              </a:rPr>
              <a:t> </a:t>
            </a:r>
            <a:r>
              <a:rPr lang="en-US" altLang="zh-CN" sz="2400" b="1" u="sng" kern="0" dirty="0" smtClean="0">
                <a:solidFill>
                  <a:srgbClr val="000099"/>
                </a:solidFill>
              </a:rPr>
              <a:t>     reconstructed signals </a:t>
            </a:r>
            <a:endParaRPr lang="zh-CN" altLang="en-US" sz="2400" u="sng" dirty="0">
              <a:solidFill>
                <a:srgbClr val="000099"/>
              </a:solidFill>
            </a:endParaRP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42962" y="1737455"/>
            <a:ext cx="5658076" cy="3727533"/>
          </a:xfrm>
          <a:prstGeom prst="rect">
            <a:avLst/>
          </a:prstGeom>
        </p:spPr>
      </p:pic>
      <p:sp>
        <p:nvSpPr>
          <p:cNvPr id="6" name="文本框 5"/>
          <p:cNvSpPr txBox="1"/>
          <p:nvPr/>
        </p:nvSpPr>
        <p:spPr>
          <a:xfrm>
            <a:off x="104198" y="5395188"/>
            <a:ext cx="8977779" cy="1200329"/>
          </a:xfrm>
          <a:prstGeom prst="rect">
            <a:avLst/>
          </a:prstGeom>
          <a:noFill/>
        </p:spPr>
        <p:txBody>
          <a:bodyPr wrap="none" rtlCol="0">
            <a:spAutoFit/>
          </a:bodyPr>
          <a:lstStyle/>
          <a:p>
            <a:pPr marL="285750" indent="-285750">
              <a:buFont typeface="Wingdings" panose="05000000000000000000" pitchFamily="2" charset="2"/>
              <a:buChar char="Ø"/>
            </a:pPr>
            <a:r>
              <a:rPr lang="en-US" dirty="0" smtClean="0">
                <a:solidFill>
                  <a:schemeClr val="bg2"/>
                </a:solidFill>
              </a:rPr>
              <a:t>The relationship between RHCP-RHCP reflection coefficient and SMC is not monotonic </a:t>
            </a:r>
          </a:p>
          <a:p>
            <a:r>
              <a:rPr lang="en-US" dirty="0">
                <a:solidFill>
                  <a:schemeClr val="bg2"/>
                </a:solidFill>
              </a:rPr>
              <a:t> </a:t>
            </a:r>
            <a:r>
              <a:rPr lang="en-US" dirty="0" smtClean="0">
                <a:solidFill>
                  <a:schemeClr val="bg2"/>
                </a:solidFill>
              </a:rPr>
              <a:t>     regardless of the elevation angle.</a:t>
            </a:r>
          </a:p>
          <a:p>
            <a:pPr marL="285750" indent="-285750">
              <a:buFont typeface="Wingdings" panose="05000000000000000000" pitchFamily="2" charset="2"/>
              <a:buChar char="Ø"/>
            </a:pPr>
            <a:r>
              <a:rPr lang="en-US" dirty="0">
                <a:solidFill>
                  <a:schemeClr val="bg2"/>
                </a:solidFill>
              </a:rPr>
              <a:t>The  </a:t>
            </a:r>
            <a:r>
              <a:rPr lang="en-US" dirty="0" smtClean="0">
                <a:solidFill>
                  <a:schemeClr val="bg2"/>
                </a:solidFill>
              </a:rPr>
              <a:t>error sensitivity is dependent on elevation angle. </a:t>
            </a:r>
            <a:r>
              <a:rPr lang="en-US" dirty="0">
                <a:solidFill>
                  <a:schemeClr val="bg2"/>
                </a:solidFill>
              </a:rPr>
              <a:t>The sensitivity </a:t>
            </a:r>
            <a:r>
              <a:rPr lang="en-US" dirty="0" smtClean="0">
                <a:solidFill>
                  <a:schemeClr val="bg2"/>
                </a:solidFill>
              </a:rPr>
              <a:t> high on both ends  of </a:t>
            </a:r>
          </a:p>
          <a:p>
            <a:r>
              <a:rPr lang="en-US" dirty="0" smtClean="0">
                <a:solidFill>
                  <a:schemeClr val="bg2"/>
                </a:solidFill>
              </a:rPr>
              <a:t>     elevation angle range. </a:t>
            </a:r>
            <a:endParaRPr lang="en-US" dirty="0">
              <a:solidFill>
                <a:schemeClr val="bg2"/>
              </a:solidFill>
            </a:endParaRPr>
          </a:p>
        </p:txBody>
      </p:sp>
    </p:spTree>
    <p:extLst>
      <p:ext uri="{BB962C8B-B14F-4D97-AF65-F5344CB8AC3E}">
        <p14:creationId xmlns:p14="http://schemas.microsoft.com/office/powerpoint/2010/main" val="2799679696"/>
      </p:ext>
    </p:extLst>
  </p:cSld>
  <p:clrMapOvr>
    <a:masterClrMapping/>
  </p:clrMapOvr>
  <mc:AlternateContent xmlns:mc="http://schemas.openxmlformats.org/markup-compatibility/2006" xmlns:p14="http://schemas.microsoft.com/office/powerpoint/2010/main">
    <mc:Choice Requires="p14">
      <p:transition spd="slow" p14:dur="800">
        <p14:prism dir="d"/>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5800" y="258240"/>
            <a:ext cx="7772400" cy="611911"/>
          </a:xfrm>
        </p:spPr>
        <p:txBody>
          <a:bodyPr/>
          <a:lstStyle/>
          <a:p>
            <a:pPr algn="l"/>
            <a:r>
              <a:rPr lang="en-US" altLang="zh-CN" sz="2800" dirty="0" smtClean="0">
                <a:solidFill>
                  <a:srgbClr val="F4FEB8"/>
                </a:solidFill>
              </a:rPr>
              <a:t>4. DISCUSSION AND CONCLUSION</a:t>
            </a:r>
            <a:endParaRPr lang="zh-CN" altLang="en-US" dirty="0">
              <a:solidFill>
                <a:srgbClr val="F4FEB8"/>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矩形 6"/>
          <p:cNvSpPr/>
          <p:nvPr/>
        </p:nvSpPr>
        <p:spPr>
          <a:xfrm>
            <a:off x="223941" y="976258"/>
            <a:ext cx="8582602" cy="461665"/>
          </a:xfrm>
          <a:prstGeom prst="rect">
            <a:avLst/>
          </a:prstGeom>
        </p:spPr>
        <p:txBody>
          <a:bodyPr wrap="square">
            <a:spAutoFit/>
          </a:bodyPr>
          <a:lstStyle/>
          <a:p>
            <a:r>
              <a:rPr lang="en-US" altLang="zh-CN" sz="2400" b="1" u="sng" kern="0" dirty="0" smtClean="0">
                <a:solidFill>
                  <a:srgbClr val="000099"/>
                </a:solidFill>
              </a:rPr>
              <a:t>4.2 Conclusion </a:t>
            </a:r>
            <a:endParaRPr lang="zh-CN" altLang="en-US" sz="2400" u="sng" dirty="0">
              <a:solidFill>
                <a:srgbClr val="000099"/>
              </a:solidFill>
            </a:endParaRPr>
          </a:p>
        </p:txBody>
      </p:sp>
      <p:sp>
        <p:nvSpPr>
          <p:cNvPr id="8" name="文本框 7"/>
          <p:cNvSpPr txBox="1"/>
          <p:nvPr/>
        </p:nvSpPr>
        <p:spPr>
          <a:xfrm>
            <a:off x="685800" y="1846408"/>
            <a:ext cx="7472209" cy="3970318"/>
          </a:xfrm>
          <a:prstGeom prst="rect">
            <a:avLst/>
          </a:prstGeom>
          <a:noFill/>
        </p:spPr>
        <p:txBody>
          <a:bodyPr wrap="square" rtlCol="0">
            <a:spAutoFit/>
          </a:bodyPr>
          <a:lstStyle/>
          <a:p>
            <a:pPr marL="285750" indent="-285750">
              <a:buFont typeface="Wingdings" panose="05000000000000000000" pitchFamily="2" charset="2"/>
              <a:buChar char="Ø"/>
            </a:pPr>
            <a:r>
              <a:rPr lang="en-US" dirty="0" smtClean="0">
                <a:solidFill>
                  <a:schemeClr val="bg2"/>
                </a:solidFill>
              </a:rPr>
              <a:t>By using </a:t>
            </a:r>
            <a:r>
              <a:rPr lang="en-US" dirty="0">
                <a:solidFill>
                  <a:schemeClr val="bg2"/>
                </a:solidFill>
              </a:rPr>
              <a:t>this proposed SNR </a:t>
            </a:r>
            <a:r>
              <a:rPr lang="en-US" dirty="0" smtClean="0">
                <a:solidFill>
                  <a:schemeClr val="bg2"/>
                </a:solidFill>
              </a:rPr>
              <a:t>model, </a:t>
            </a:r>
            <a:r>
              <a:rPr lang="en-US" dirty="0">
                <a:solidFill>
                  <a:schemeClr val="bg2"/>
                </a:solidFill>
              </a:rPr>
              <a:t>the </a:t>
            </a:r>
            <a:r>
              <a:rPr lang="en-US" dirty="0" smtClean="0">
                <a:solidFill>
                  <a:schemeClr val="bg2"/>
                </a:solidFill>
              </a:rPr>
              <a:t>quality of fit can be </a:t>
            </a:r>
            <a:r>
              <a:rPr lang="en-US" dirty="0">
                <a:solidFill>
                  <a:schemeClr val="bg2"/>
                </a:solidFill>
              </a:rPr>
              <a:t>improved </a:t>
            </a:r>
            <a:r>
              <a:rPr lang="en-US" dirty="0" smtClean="0">
                <a:solidFill>
                  <a:schemeClr val="bg2"/>
                </a:solidFill>
              </a:rPr>
              <a:t>with little </a:t>
            </a:r>
            <a:r>
              <a:rPr lang="en-US" dirty="0">
                <a:solidFill>
                  <a:schemeClr val="bg2"/>
                </a:solidFill>
              </a:rPr>
              <a:t>prior </a:t>
            </a:r>
            <a:r>
              <a:rPr lang="en-US" dirty="0" smtClean="0">
                <a:solidFill>
                  <a:schemeClr val="bg2"/>
                </a:solidFill>
              </a:rPr>
              <a:t>knowledge needed. It </a:t>
            </a:r>
            <a:r>
              <a:rPr lang="en-US" dirty="0">
                <a:solidFill>
                  <a:schemeClr val="bg2"/>
                </a:solidFill>
              </a:rPr>
              <a:t>could ensure good ﬁtting quality even in the case of irregular SNR variation. This advantage also results in better estimation of the frequency and phase information. However, we found that the improvement on phase estimation could be neglected</a:t>
            </a:r>
            <a:r>
              <a:rPr lang="en-US" dirty="0" smtClean="0">
                <a:solidFill>
                  <a:schemeClr val="bg2"/>
                </a:solidFill>
              </a:rPr>
              <a:t>.</a:t>
            </a:r>
          </a:p>
          <a:p>
            <a:endParaRPr lang="en-US" dirty="0">
              <a:solidFill>
                <a:schemeClr val="bg2"/>
              </a:solidFill>
            </a:endParaRPr>
          </a:p>
          <a:p>
            <a:endParaRPr lang="en-US" dirty="0">
              <a:solidFill>
                <a:schemeClr val="bg2"/>
              </a:solidFill>
            </a:endParaRPr>
          </a:p>
          <a:p>
            <a:pPr marL="285750" indent="-285750">
              <a:buFont typeface="Wingdings" panose="05000000000000000000" pitchFamily="2" charset="2"/>
              <a:buChar char="Ø"/>
            </a:pPr>
            <a:r>
              <a:rPr lang="en-US" dirty="0" smtClean="0">
                <a:solidFill>
                  <a:schemeClr val="bg2"/>
                </a:solidFill>
              </a:rPr>
              <a:t>SMC </a:t>
            </a:r>
            <a:r>
              <a:rPr lang="en-US" dirty="0">
                <a:solidFill>
                  <a:schemeClr val="bg2"/>
                </a:solidFill>
              </a:rPr>
              <a:t>could be retrieved </a:t>
            </a:r>
            <a:r>
              <a:rPr lang="en-US" dirty="0" smtClean="0">
                <a:solidFill>
                  <a:schemeClr val="bg2"/>
                </a:solidFill>
              </a:rPr>
              <a:t>from reconstructed signals. </a:t>
            </a:r>
            <a:r>
              <a:rPr lang="en-US" dirty="0">
                <a:solidFill>
                  <a:schemeClr val="bg2"/>
                </a:solidFill>
              </a:rPr>
              <a:t>The results were satisfactory when the satellite elevation angle is </a:t>
            </a:r>
            <a:r>
              <a:rPr lang="en-US" dirty="0" smtClean="0">
                <a:solidFill>
                  <a:schemeClr val="bg2"/>
                </a:solidFill>
              </a:rPr>
              <a:t>between </a:t>
            </a:r>
            <a:r>
              <a:rPr lang="en-US" dirty="0">
                <a:solidFill>
                  <a:schemeClr val="bg2"/>
                </a:solidFill>
              </a:rPr>
              <a:t>5 degrees and 15 degrees. Additionally, the soil moisture calculated from the reconstructed signals was about 15% closer in relation to the ground truth </a:t>
            </a:r>
            <a:r>
              <a:rPr lang="en-US" dirty="0" smtClean="0">
                <a:solidFill>
                  <a:schemeClr val="bg2"/>
                </a:solidFill>
              </a:rPr>
              <a:t>measurements. However, the retrieval suffer from ambiguity problem, and are very sensitive to estimation errors.</a:t>
            </a:r>
          </a:p>
          <a:p>
            <a:pPr marL="285750" indent="-285750">
              <a:buFont typeface="Wingdings" panose="05000000000000000000" pitchFamily="2" charset="2"/>
              <a:buChar char="Ø"/>
            </a:pPr>
            <a:endParaRPr lang="en-US" dirty="0">
              <a:solidFill>
                <a:schemeClr val="bg2"/>
              </a:solidFill>
            </a:endParaRPr>
          </a:p>
        </p:txBody>
      </p:sp>
    </p:spTree>
    <p:extLst>
      <p:ext uri="{BB962C8B-B14F-4D97-AF65-F5344CB8AC3E}">
        <p14:creationId xmlns:p14="http://schemas.microsoft.com/office/powerpoint/2010/main" val="2595118317"/>
      </p:ext>
    </p:extLst>
  </p:cSld>
  <p:clrMapOvr>
    <a:masterClrMapping/>
  </p:clrMapOvr>
  <mc:AlternateContent xmlns:mc="http://schemas.openxmlformats.org/markup-compatibility/2006" xmlns:p14="http://schemas.microsoft.com/office/powerpoint/2010/main">
    <mc:Choice Requires="p14">
      <p:transition spd="slow" p14:dur="800">
        <p14:prism dir="d"/>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5800" y="258240"/>
            <a:ext cx="7772400" cy="611911"/>
          </a:xfrm>
        </p:spPr>
        <p:txBody>
          <a:bodyPr/>
          <a:lstStyle/>
          <a:p>
            <a:pPr algn="l"/>
            <a:r>
              <a:rPr lang="en-US" altLang="zh-CN" sz="2800" dirty="0" smtClean="0">
                <a:solidFill>
                  <a:srgbClr val="F4FEB8"/>
                </a:solidFill>
              </a:rPr>
              <a:t>5. FURTURE WORK</a:t>
            </a:r>
            <a:endParaRPr lang="zh-CN" altLang="en-US" dirty="0">
              <a:solidFill>
                <a:srgbClr val="F4FEB8"/>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 name="文本框 5"/>
          <p:cNvSpPr txBox="1"/>
          <p:nvPr/>
        </p:nvSpPr>
        <p:spPr>
          <a:xfrm>
            <a:off x="685800" y="1846408"/>
            <a:ext cx="7472209" cy="3754874"/>
          </a:xfrm>
          <a:prstGeom prst="rect">
            <a:avLst/>
          </a:prstGeom>
          <a:noFill/>
        </p:spPr>
        <p:txBody>
          <a:bodyPr wrap="square" rtlCol="0">
            <a:spAutoFit/>
          </a:bodyPr>
          <a:lstStyle/>
          <a:p>
            <a:pPr marL="285750" indent="-285750">
              <a:buFont typeface="Wingdings" panose="05000000000000000000" pitchFamily="2" charset="2"/>
              <a:buChar char="Ø"/>
            </a:pPr>
            <a:r>
              <a:rPr lang="en-US" sz="2000" b="1" dirty="0">
                <a:solidFill>
                  <a:schemeClr val="bg2"/>
                </a:solidFill>
              </a:rPr>
              <a:t>Further effort should be focused on improving the </a:t>
            </a:r>
            <a:r>
              <a:rPr lang="en-US" sz="2000" b="1" dirty="0" err="1">
                <a:solidFill>
                  <a:schemeClr val="bg2"/>
                </a:solidFill>
              </a:rPr>
              <a:t>QoF</a:t>
            </a:r>
            <a:r>
              <a:rPr lang="en-US" sz="2000" b="1" dirty="0">
                <a:solidFill>
                  <a:schemeClr val="bg2"/>
                </a:solidFill>
              </a:rPr>
              <a:t> even under more complicated </a:t>
            </a:r>
            <a:r>
              <a:rPr lang="en-US" sz="2000" b="1" dirty="0" smtClean="0">
                <a:solidFill>
                  <a:schemeClr val="bg2"/>
                </a:solidFill>
              </a:rPr>
              <a:t>irregular SNR </a:t>
            </a:r>
            <a:r>
              <a:rPr lang="en-US" sz="2000" b="1" dirty="0">
                <a:solidFill>
                  <a:schemeClr val="bg2"/>
                </a:solidFill>
              </a:rPr>
              <a:t>variation through ﬁtting function design</a:t>
            </a:r>
            <a:r>
              <a:rPr lang="en-US" sz="2000" b="1" dirty="0" smtClean="0">
                <a:solidFill>
                  <a:schemeClr val="bg2"/>
                </a:solidFill>
              </a:rPr>
              <a:t>.</a:t>
            </a:r>
          </a:p>
          <a:p>
            <a:pPr marL="285750" indent="-285750">
              <a:buFont typeface="Wingdings" panose="05000000000000000000" pitchFamily="2" charset="2"/>
              <a:buChar char="Ø"/>
            </a:pPr>
            <a:endParaRPr lang="en-US" sz="2000" b="1" dirty="0">
              <a:solidFill>
                <a:schemeClr val="bg2"/>
              </a:solidFill>
            </a:endParaRPr>
          </a:p>
          <a:p>
            <a:endParaRPr lang="en-US" sz="2000" b="1" dirty="0" smtClean="0">
              <a:solidFill>
                <a:schemeClr val="bg2"/>
              </a:solidFill>
            </a:endParaRPr>
          </a:p>
          <a:p>
            <a:pPr marL="285750" indent="-285750">
              <a:buFont typeface="Wingdings" panose="05000000000000000000" pitchFamily="2" charset="2"/>
              <a:buChar char="Ø"/>
            </a:pPr>
            <a:r>
              <a:rPr lang="en-US" sz="2000" b="1" dirty="0" smtClean="0">
                <a:solidFill>
                  <a:schemeClr val="bg2"/>
                </a:solidFill>
              </a:rPr>
              <a:t>More accurate corrections and calibrations should employed.</a:t>
            </a:r>
          </a:p>
          <a:p>
            <a:pPr marL="285750" indent="-285750">
              <a:buFont typeface="Wingdings" panose="05000000000000000000" pitchFamily="2" charset="2"/>
              <a:buChar char="Ø"/>
            </a:pPr>
            <a:endParaRPr lang="en-US" sz="2000" b="1" dirty="0">
              <a:solidFill>
                <a:schemeClr val="bg2"/>
              </a:solidFill>
            </a:endParaRPr>
          </a:p>
          <a:p>
            <a:endParaRPr lang="en-US" sz="2000" b="1" dirty="0" smtClean="0">
              <a:solidFill>
                <a:schemeClr val="bg2"/>
              </a:solidFill>
            </a:endParaRPr>
          </a:p>
          <a:p>
            <a:pPr marL="285750" indent="-285750">
              <a:buFont typeface="Wingdings" panose="05000000000000000000" pitchFamily="2" charset="2"/>
              <a:buChar char="Ø"/>
            </a:pPr>
            <a:r>
              <a:rPr lang="en-US" sz="2000" b="1" dirty="0">
                <a:solidFill>
                  <a:schemeClr val="bg2"/>
                </a:solidFill>
              </a:rPr>
              <a:t>Since this proposed </a:t>
            </a:r>
            <a:r>
              <a:rPr lang="en-US" sz="2000" b="1" dirty="0" smtClean="0">
                <a:solidFill>
                  <a:schemeClr val="bg2"/>
                </a:solidFill>
              </a:rPr>
              <a:t>SNR model </a:t>
            </a:r>
            <a:r>
              <a:rPr lang="en-US" sz="2000" b="1" dirty="0">
                <a:solidFill>
                  <a:schemeClr val="bg2"/>
                </a:solidFill>
              </a:rPr>
              <a:t>could capture high-order nonlinear </a:t>
            </a:r>
            <a:r>
              <a:rPr lang="en-US" sz="2000" b="1" dirty="0" smtClean="0">
                <a:solidFill>
                  <a:schemeClr val="bg2"/>
                </a:solidFill>
              </a:rPr>
              <a:t>SNR variation</a:t>
            </a:r>
            <a:r>
              <a:rPr lang="en-US" sz="2000" b="1" dirty="0">
                <a:solidFill>
                  <a:schemeClr val="bg2"/>
                </a:solidFill>
              </a:rPr>
              <a:t>, it might be used to monitor vegetation </a:t>
            </a:r>
            <a:r>
              <a:rPr lang="en-US" sz="2000" b="1" dirty="0" smtClean="0">
                <a:solidFill>
                  <a:schemeClr val="bg2"/>
                </a:solidFill>
              </a:rPr>
              <a:t>in the </a:t>
            </a:r>
            <a:r>
              <a:rPr lang="en-US" sz="2000" b="1" dirty="0">
                <a:solidFill>
                  <a:schemeClr val="bg2"/>
                </a:solidFill>
              </a:rPr>
              <a:t>future.</a:t>
            </a:r>
            <a:endParaRPr lang="en-US" sz="2000" b="1" dirty="0" smtClean="0">
              <a:solidFill>
                <a:schemeClr val="bg2"/>
              </a:solidFill>
            </a:endParaRPr>
          </a:p>
          <a:p>
            <a:pPr marL="285750" indent="-285750">
              <a:buFont typeface="Wingdings" panose="05000000000000000000" pitchFamily="2" charset="2"/>
              <a:buChar char="Ø"/>
            </a:pPr>
            <a:endParaRPr lang="en-US" dirty="0">
              <a:solidFill>
                <a:schemeClr val="bg2"/>
              </a:solidFill>
            </a:endParaRPr>
          </a:p>
        </p:txBody>
      </p:sp>
    </p:spTree>
    <p:extLst>
      <p:ext uri="{BB962C8B-B14F-4D97-AF65-F5344CB8AC3E}">
        <p14:creationId xmlns:p14="http://schemas.microsoft.com/office/powerpoint/2010/main" val="1262358953"/>
      </p:ext>
    </p:extLst>
  </p:cSld>
  <p:clrMapOvr>
    <a:masterClrMapping/>
  </p:clrMapOvr>
  <mc:AlternateContent xmlns:mc="http://schemas.openxmlformats.org/markup-compatibility/2006" xmlns:p14="http://schemas.microsoft.com/office/powerpoint/2010/main">
    <mc:Choice Requires="p14">
      <p:transition spd="slow" p14:dur="800">
        <p14:prism dir="d"/>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OUTLNES</a:t>
            </a:r>
            <a:endParaRPr lang="zh-CN" altLang="en-US" dirty="0"/>
          </a:p>
        </p:txBody>
      </p:sp>
      <p:sp>
        <p:nvSpPr>
          <p:cNvPr id="4" name="TextBox 3"/>
          <p:cNvSpPr txBox="1"/>
          <p:nvPr/>
        </p:nvSpPr>
        <p:spPr>
          <a:xfrm>
            <a:off x="1812508" y="1731890"/>
            <a:ext cx="6645692" cy="3416320"/>
          </a:xfrm>
          <a:prstGeom prst="rect">
            <a:avLst/>
          </a:prstGeom>
          <a:noFill/>
        </p:spPr>
        <p:txBody>
          <a:bodyPr wrap="square" rtlCol="0">
            <a:spAutoFit/>
          </a:bodyPr>
          <a:lstStyle/>
          <a:p>
            <a:r>
              <a:rPr lang="en-US" altLang="zh-CN" sz="2400" dirty="0" smtClean="0">
                <a:solidFill>
                  <a:schemeClr val="bg2"/>
                </a:solidFill>
              </a:rPr>
              <a:t>1. </a:t>
            </a:r>
            <a:r>
              <a:rPr lang="en-US" altLang="zh-CN" sz="2400" dirty="0">
                <a:solidFill>
                  <a:schemeClr val="bg2"/>
                </a:solidFill>
              </a:rPr>
              <a:t>GNSS-IR FOR SOIL MOISTURE</a:t>
            </a:r>
            <a:endParaRPr lang="en-US" altLang="zh-CN" sz="2400" dirty="0" smtClean="0">
              <a:solidFill>
                <a:schemeClr val="bg2"/>
              </a:solidFill>
            </a:endParaRPr>
          </a:p>
          <a:p>
            <a:pPr marL="457200" indent="-457200">
              <a:buAutoNum type="arabicPeriod"/>
            </a:pPr>
            <a:endParaRPr lang="en-US" altLang="zh-CN" sz="2400" dirty="0" smtClean="0">
              <a:solidFill>
                <a:schemeClr val="bg2"/>
              </a:solidFill>
            </a:endParaRPr>
          </a:p>
          <a:p>
            <a:r>
              <a:rPr lang="en-US" altLang="zh-CN" sz="2400" dirty="0" smtClean="0">
                <a:solidFill>
                  <a:schemeClr val="bg2"/>
                </a:solidFill>
              </a:rPr>
              <a:t>2. </a:t>
            </a:r>
            <a:r>
              <a:rPr lang="en-US" altLang="zh-CN" sz="2400" dirty="0">
                <a:solidFill>
                  <a:schemeClr val="bg2"/>
                </a:solidFill>
              </a:rPr>
              <a:t>SIMULATIONS</a:t>
            </a:r>
            <a:endParaRPr lang="en-US" altLang="zh-CN" sz="2400" dirty="0" smtClean="0">
              <a:solidFill>
                <a:schemeClr val="bg2"/>
              </a:solidFill>
            </a:endParaRPr>
          </a:p>
          <a:p>
            <a:pPr marL="457200" indent="-457200">
              <a:buAutoNum type="arabicPeriod"/>
            </a:pPr>
            <a:endParaRPr lang="en-US" altLang="zh-CN" sz="2400" dirty="0" smtClean="0">
              <a:solidFill>
                <a:schemeClr val="bg2"/>
              </a:solidFill>
            </a:endParaRPr>
          </a:p>
          <a:p>
            <a:r>
              <a:rPr lang="en-US" altLang="zh-CN" sz="2400" dirty="0">
                <a:solidFill>
                  <a:schemeClr val="bg2"/>
                </a:solidFill>
              </a:rPr>
              <a:t>3</a:t>
            </a:r>
            <a:r>
              <a:rPr lang="en-US" altLang="zh-CN" sz="2400" dirty="0" smtClean="0">
                <a:solidFill>
                  <a:schemeClr val="bg2"/>
                </a:solidFill>
              </a:rPr>
              <a:t>. </a:t>
            </a:r>
            <a:r>
              <a:rPr lang="en-US" altLang="zh-CN" sz="2400" dirty="0">
                <a:solidFill>
                  <a:schemeClr val="bg2"/>
                </a:solidFill>
              </a:rPr>
              <a:t>EXPERIMENTAL DATA VALIDATION</a:t>
            </a:r>
            <a:endParaRPr lang="en-US" altLang="zh-CN" sz="2400" dirty="0" smtClean="0">
              <a:solidFill>
                <a:schemeClr val="bg2"/>
              </a:solidFill>
            </a:endParaRPr>
          </a:p>
          <a:p>
            <a:endParaRPr lang="en-US" altLang="zh-CN" sz="2400" dirty="0" smtClean="0">
              <a:solidFill>
                <a:schemeClr val="bg2"/>
              </a:solidFill>
            </a:endParaRPr>
          </a:p>
          <a:p>
            <a:r>
              <a:rPr lang="en-US" altLang="zh-CN" sz="2400" dirty="0">
                <a:solidFill>
                  <a:schemeClr val="bg2"/>
                </a:solidFill>
              </a:rPr>
              <a:t>4</a:t>
            </a:r>
            <a:r>
              <a:rPr lang="en-US" altLang="zh-CN" sz="2400" dirty="0" smtClean="0">
                <a:solidFill>
                  <a:schemeClr val="bg2"/>
                </a:solidFill>
              </a:rPr>
              <a:t>. </a:t>
            </a:r>
            <a:r>
              <a:rPr lang="en-US" altLang="zh-CN" sz="2400" dirty="0">
                <a:solidFill>
                  <a:schemeClr val="bg2"/>
                </a:solidFill>
              </a:rPr>
              <a:t>DISCUSSION AND </a:t>
            </a:r>
            <a:r>
              <a:rPr lang="en-US" altLang="zh-CN" sz="2400" dirty="0" smtClean="0">
                <a:solidFill>
                  <a:schemeClr val="bg2"/>
                </a:solidFill>
              </a:rPr>
              <a:t>CONCLUSION</a:t>
            </a:r>
          </a:p>
          <a:p>
            <a:endParaRPr lang="en-US" altLang="zh-CN" sz="2400" dirty="0">
              <a:solidFill>
                <a:schemeClr val="bg2"/>
              </a:solidFill>
            </a:endParaRPr>
          </a:p>
          <a:p>
            <a:r>
              <a:rPr lang="en-US" altLang="zh-CN" sz="2400" dirty="0">
                <a:solidFill>
                  <a:schemeClr val="bg2"/>
                </a:solidFill>
              </a:rPr>
              <a:t>5. FURTURE WORK</a:t>
            </a:r>
            <a:endParaRPr lang="en-US" altLang="zh-CN" sz="2400" dirty="0" smtClean="0">
              <a:solidFill>
                <a:schemeClr val="bg2"/>
              </a:solidFill>
            </a:endParaRPr>
          </a:p>
        </p:txBody>
      </p:sp>
    </p:spTree>
  </p:cSld>
  <p:clrMapOvr>
    <a:masterClrMapping/>
  </p:clrMapOvr>
  <mc:AlternateContent xmlns:mc="http://schemas.openxmlformats.org/markup-compatibility/2006" xmlns:p14="http://schemas.microsoft.com/office/powerpoint/2010/main">
    <mc:Choice Requires="p14">
      <p:transition spd="slow" p14:dur="800">
        <p14:prism dir="d"/>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 </a:t>
            </a:r>
            <a:endParaRPr lang="zh-CN" altLang="en-US" dirty="0"/>
          </a:p>
        </p:txBody>
      </p:sp>
      <p:sp>
        <p:nvSpPr>
          <p:cNvPr id="3" name="TextBox 2"/>
          <p:cNvSpPr txBox="1"/>
          <p:nvPr/>
        </p:nvSpPr>
        <p:spPr>
          <a:xfrm>
            <a:off x="1294581" y="2831690"/>
            <a:ext cx="6664004" cy="830997"/>
          </a:xfrm>
          <a:prstGeom prst="rect">
            <a:avLst/>
          </a:prstGeom>
          <a:noFill/>
        </p:spPr>
        <p:txBody>
          <a:bodyPr wrap="none" rtlCol="0">
            <a:spAutoFit/>
          </a:bodyPr>
          <a:lstStyle/>
          <a:p>
            <a:r>
              <a:rPr lang="en-US" altLang="zh-CN" sz="4800" dirty="0" smtClean="0">
                <a:solidFill>
                  <a:srgbClr val="4D0AC6"/>
                </a:solidFill>
              </a:rPr>
              <a:t>Thanks for your attention!</a:t>
            </a:r>
            <a:endParaRPr lang="zh-CN" altLang="en-US" sz="4800" dirty="0">
              <a:solidFill>
                <a:srgbClr val="4D0AC6"/>
              </a:solidFill>
            </a:endParaRPr>
          </a:p>
        </p:txBody>
      </p:sp>
    </p:spTree>
  </p:cSld>
  <p:clrMapOvr>
    <a:masterClrMapping/>
  </p:clrMapOvr>
  <mc:AlternateContent xmlns:mc="http://schemas.openxmlformats.org/markup-compatibility/2006" xmlns:p14="http://schemas.microsoft.com/office/powerpoint/2010/main">
    <mc:Choice Requires="p14">
      <p:transition spd="slow" p14:dur="800">
        <p14:prism dir="d"/>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5800" y="258240"/>
            <a:ext cx="7772400" cy="611911"/>
          </a:xfrm>
        </p:spPr>
        <p:txBody>
          <a:bodyPr/>
          <a:lstStyle/>
          <a:p>
            <a:pPr algn="l"/>
            <a:r>
              <a:rPr lang="en-US" altLang="zh-CN" sz="2800" dirty="0" smtClean="0">
                <a:solidFill>
                  <a:srgbClr val="F4FEB8"/>
                </a:solidFill>
              </a:rPr>
              <a:t>1. GNSS-IR FOR SOIL MOISTURE</a:t>
            </a:r>
            <a:endParaRPr lang="zh-CN" altLang="en-US" dirty="0">
              <a:solidFill>
                <a:srgbClr val="F4FEB8"/>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2050" name="Picture 2" descr="https://ss0.bdstatic.com/94oJfD_bAAcT8t7mm9GUKT-xh_/timg?image&amp;quality=100&amp;size=b4000_4000&amp;sec=1492536257&amp;di=a8e971774d459d246a0368865a1794bb&amp;src=http://www.cma.gov.cn/2011xzt/2015zt/20150817/201608/W02016081739980840509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2222" y="1096348"/>
            <a:ext cx="3352799" cy="2826387"/>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321733" y="1653639"/>
            <a:ext cx="4938890" cy="1938992"/>
          </a:xfrm>
          <a:prstGeom prst="rect">
            <a:avLst/>
          </a:prstGeom>
        </p:spPr>
        <p:txBody>
          <a:bodyPr wrap="square">
            <a:spAutoFit/>
          </a:bodyPr>
          <a:lstStyle/>
          <a:p>
            <a:r>
              <a:rPr lang="en-US" altLang="zh-CN" sz="2000" b="1" dirty="0">
                <a:solidFill>
                  <a:schemeClr val="bg2"/>
                </a:solidFill>
              </a:rPr>
              <a:t>S</a:t>
            </a:r>
            <a:r>
              <a:rPr lang="en-US" altLang="zh-CN" sz="2000" b="1" dirty="0" smtClean="0">
                <a:solidFill>
                  <a:schemeClr val="bg2"/>
                </a:solidFill>
              </a:rPr>
              <a:t>oil moisture content (SMC) </a:t>
            </a:r>
            <a:r>
              <a:rPr lang="en-US" altLang="zh-CN" sz="2000" b="1" dirty="0">
                <a:solidFill>
                  <a:schemeClr val="bg2"/>
                </a:solidFill>
              </a:rPr>
              <a:t>is an environmental </a:t>
            </a:r>
            <a:r>
              <a:rPr lang="en-US" altLang="zh-CN" sz="2000" b="1" dirty="0" smtClean="0">
                <a:solidFill>
                  <a:schemeClr val="bg2"/>
                </a:solidFill>
              </a:rPr>
              <a:t>descriptor </a:t>
            </a:r>
            <a:r>
              <a:rPr lang="en-US" altLang="zh-CN" sz="2000" b="1" dirty="0">
                <a:solidFill>
                  <a:schemeClr val="bg2"/>
                </a:solidFill>
              </a:rPr>
              <a:t>that integrates much of the land surface </a:t>
            </a:r>
            <a:r>
              <a:rPr lang="en-US" altLang="zh-CN" sz="2000" b="1" dirty="0" smtClean="0">
                <a:solidFill>
                  <a:schemeClr val="bg2"/>
                </a:solidFill>
              </a:rPr>
              <a:t>hydrology.</a:t>
            </a:r>
          </a:p>
          <a:p>
            <a:endParaRPr lang="en-US" altLang="zh-CN" sz="2000" b="1" dirty="0" smtClean="0">
              <a:solidFill>
                <a:schemeClr val="bg2"/>
              </a:solidFill>
            </a:endParaRPr>
          </a:p>
          <a:p>
            <a:r>
              <a:rPr lang="en-US" altLang="zh-CN" sz="2000" b="1" dirty="0" smtClean="0">
                <a:solidFill>
                  <a:schemeClr val="bg2"/>
                </a:solidFill>
              </a:rPr>
              <a:t>It does play </a:t>
            </a:r>
            <a:r>
              <a:rPr lang="en-US" altLang="zh-CN" sz="2000" b="1" dirty="0">
                <a:solidFill>
                  <a:schemeClr val="bg2"/>
                </a:solidFill>
              </a:rPr>
              <a:t>an important role in </a:t>
            </a:r>
            <a:r>
              <a:rPr lang="en-US" altLang="zh-CN" sz="2000" b="1" dirty="0" smtClean="0">
                <a:solidFill>
                  <a:schemeClr val="bg2"/>
                </a:solidFill>
              </a:rPr>
              <a:t>human life.</a:t>
            </a:r>
          </a:p>
          <a:p>
            <a:endParaRPr lang="en-US" altLang="zh-CN" sz="2000" b="1" dirty="0">
              <a:solidFill>
                <a:schemeClr val="bg2"/>
              </a:solidFill>
            </a:endParaRPr>
          </a:p>
        </p:txBody>
      </p:sp>
      <p:sp>
        <p:nvSpPr>
          <p:cNvPr id="7" name="矩形 6"/>
          <p:cNvSpPr/>
          <p:nvPr/>
        </p:nvSpPr>
        <p:spPr>
          <a:xfrm>
            <a:off x="4594579" y="4130807"/>
            <a:ext cx="3996268" cy="2554545"/>
          </a:xfrm>
          <a:prstGeom prst="rect">
            <a:avLst/>
          </a:prstGeom>
        </p:spPr>
        <p:txBody>
          <a:bodyPr wrap="square">
            <a:spAutoFit/>
          </a:bodyPr>
          <a:lstStyle/>
          <a:p>
            <a:r>
              <a:rPr lang="en-US" altLang="zh-CN" sz="2000" b="1" dirty="0" smtClean="0">
                <a:solidFill>
                  <a:schemeClr val="bg2"/>
                </a:solidFill>
              </a:rPr>
              <a:t>There are many methods for soil moisture measurement.</a:t>
            </a:r>
            <a:endParaRPr lang="en-US" altLang="zh-CN" sz="2000" b="1" dirty="0">
              <a:solidFill>
                <a:schemeClr val="bg2"/>
              </a:solidFill>
            </a:endParaRPr>
          </a:p>
          <a:p>
            <a:endParaRPr lang="en-US" altLang="zh-CN" sz="2000" b="1" dirty="0" smtClean="0">
              <a:solidFill>
                <a:schemeClr val="bg2"/>
              </a:solidFill>
            </a:endParaRPr>
          </a:p>
          <a:p>
            <a:r>
              <a:rPr lang="en-US" altLang="zh-CN" sz="2000" b="1" dirty="0" smtClean="0">
                <a:solidFill>
                  <a:schemeClr val="bg2"/>
                </a:solidFill>
              </a:rPr>
              <a:t>GNSS-IR technique</a:t>
            </a:r>
          </a:p>
          <a:p>
            <a:pPr marL="342900" indent="-342900">
              <a:buFont typeface="Arial" panose="020B0604020202020204" pitchFamily="34" charset="0"/>
              <a:buChar char="•"/>
            </a:pPr>
            <a:r>
              <a:rPr lang="en-US" altLang="zh-CN" sz="2000" b="1" dirty="0" smtClean="0">
                <a:solidFill>
                  <a:schemeClr val="bg2"/>
                </a:solidFill>
              </a:rPr>
              <a:t>Economical</a:t>
            </a:r>
          </a:p>
          <a:p>
            <a:pPr marL="342900" indent="-342900">
              <a:buFont typeface="Arial" panose="020B0604020202020204" pitchFamily="34" charset="0"/>
              <a:buChar char="•"/>
            </a:pPr>
            <a:r>
              <a:rPr lang="en-US" altLang="zh-CN" sz="2000" b="1" dirty="0" smtClean="0">
                <a:solidFill>
                  <a:schemeClr val="bg2"/>
                </a:solidFill>
              </a:rPr>
              <a:t>Flexible</a:t>
            </a:r>
          </a:p>
          <a:p>
            <a:pPr marL="342900" indent="-342900">
              <a:buFont typeface="Arial" panose="020B0604020202020204" pitchFamily="34" charset="0"/>
              <a:buChar char="•"/>
            </a:pPr>
            <a:r>
              <a:rPr lang="en-US" altLang="zh-CN" sz="2000" b="1" dirty="0">
                <a:solidFill>
                  <a:schemeClr val="bg2"/>
                </a:solidFill>
              </a:rPr>
              <a:t>W</a:t>
            </a:r>
            <a:r>
              <a:rPr lang="en-US" altLang="zh-CN" sz="2000" b="1" dirty="0" smtClean="0">
                <a:solidFill>
                  <a:schemeClr val="bg2"/>
                </a:solidFill>
              </a:rPr>
              <a:t>ork </a:t>
            </a:r>
            <a:r>
              <a:rPr lang="en-US" altLang="zh-CN" sz="2000" b="1" dirty="0">
                <a:solidFill>
                  <a:schemeClr val="bg2"/>
                </a:solidFill>
              </a:rPr>
              <a:t>all weather and all </a:t>
            </a:r>
            <a:r>
              <a:rPr lang="en-US" altLang="zh-CN" sz="2000" b="1" dirty="0" smtClean="0">
                <a:solidFill>
                  <a:schemeClr val="bg2"/>
                </a:solidFill>
              </a:rPr>
              <a:t>day</a:t>
            </a:r>
          </a:p>
          <a:p>
            <a:pPr marL="342900" indent="-342900">
              <a:buFont typeface="Arial" panose="020B0604020202020204" pitchFamily="34" charset="0"/>
              <a:buChar char="•"/>
            </a:pPr>
            <a:r>
              <a:rPr lang="en-US" altLang="zh-CN" sz="2000" b="1" dirty="0" smtClean="0">
                <a:solidFill>
                  <a:schemeClr val="bg2"/>
                </a:solidFill>
              </a:rPr>
              <a:t>…</a:t>
            </a:r>
            <a:endParaRPr lang="en-US" altLang="zh-CN" sz="2000" b="1" dirty="0">
              <a:solidFill>
                <a:schemeClr val="bg2"/>
              </a:solidFill>
            </a:endParaRPr>
          </a:p>
        </p:txBody>
      </p:sp>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09198" y="3765605"/>
            <a:ext cx="1543513" cy="11674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descr="https://timgsa.baidu.com/timg?image&amp;quality=80&amp;size=b9999_10000&amp;sec=1492548084462&amp;di=f7247eb8e5a48491fccf0268749e4ebb&amp;imgtype=0&amp;src=http%3A%2F%2Ffile.hi1718.com%2Fproductsimage%2F2013%2F1%2F19%2F201311910133270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7466" y="3765605"/>
            <a:ext cx="1526257" cy="1167455"/>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descr="https://timgsa.baidu.com/timg?image&amp;quality=80&amp;size=b9999_10000&amp;sec=1492548203793&amp;di=fd5dfaa570f92b02b6fc519382a23408&amp;imgtype=0&amp;src=http%3A%2F%2Ffile.hi1718.com%2Fproductsimage%2F2010%2F9%2F14%2F20109141456911.jpg"/>
          <p:cNvPicPr>
            <a:picLocks noChangeAspect="1" noChangeArrowheads="1"/>
          </p:cNvPicPr>
          <p:nvPr/>
        </p:nvPicPr>
        <p:blipFill rotWithShape="1">
          <a:blip r:embed="rId5">
            <a:extLst>
              <a:ext uri="{28A0092B-C50C-407E-A947-70E740481C1C}">
                <a14:useLocalDpi xmlns:a14="http://schemas.microsoft.com/office/drawing/2010/main" val="0"/>
              </a:ext>
            </a:extLst>
          </a:blip>
          <a:srcRect l="11383" t="6154" r="11273" b="7722"/>
          <a:stretch/>
        </p:blipFill>
        <p:spPr bwMode="auto">
          <a:xfrm>
            <a:off x="897465" y="5238047"/>
            <a:ext cx="1526257" cy="1151466"/>
          </a:xfrm>
          <a:prstGeom prst="rect">
            <a:avLst/>
          </a:prstGeom>
          <a:noFill/>
          <a:extLst>
            <a:ext uri="{909E8E84-426E-40DD-AFC4-6F175D3DCCD1}">
              <a14:hiddenFill xmlns:a14="http://schemas.microsoft.com/office/drawing/2010/main">
                <a:solidFill>
                  <a:srgbClr val="FFFFFF"/>
                </a:solidFill>
              </a14:hiddenFill>
            </a:ext>
          </a:extLst>
        </p:spPr>
      </p:pic>
      <p:pic>
        <p:nvPicPr>
          <p:cNvPr id="2057" name="Picture 9" descr="https://timgsa.baidu.com/timg?image&amp;quality=80&amp;size=b9999_10000&amp;sec=1492548450888&amp;di=85ef918a13531e71cc3bcd82bdb6b205&amp;imgtype=0&amp;src=http%3A%2F%2Fwww.zgqxb.com.cn%2Fkjzg%2Fkejidt%2F201002%2FW020100224594539588586.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09198" y="5238047"/>
            <a:ext cx="1543513" cy="115146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800">
        <p14:prism dir="d"/>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5800" y="258240"/>
            <a:ext cx="7772400" cy="611911"/>
          </a:xfrm>
        </p:spPr>
        <p:txBody>
          <a:bodyPr/>
          <a:lstStyle/>
          <a:p>
            <a:pPr algn="l"/>
            <a:r>
              <a:rPr lang="en-US" altLang="zh-CN" sz="2800" dirty="0" smtClean="0">
                <a:solidFill>
                  <a:srgbClr val="F4FEB8"/>
                </a:solidFill>
              </a:rPr>
              <a:t>1. GNSS-IR FOR SOIL MOISTURE</a:t>
            </a:r>
            <a:endParaRPr lang="zh-CN" altLang="en-US" dirty="0">
              <a:solidFill>
                <a:srgbClr val="F4FEB8"/>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矩形 6"/>
          <p:cNvSpPr/>
          <p:nvPr/>
        </p:nvSpPr>
        <p:spPr>
          <a:xfrm>
            <a:off x="223942" y="976258"/>
            <a:ext cx="3640486" cy="461665"/>
          </a:xfrm>
          <a:prstGeom prst="rect">
            <a:avLst/>
          </a:prstGeom>
        </p:spPr>
        <p:txBody>
          <a:bodyPr wrap="square">
            <a:spAutoFit/>
          </a:bodyPr>
          <a:lstStyle/>
          <a:p>
            <a:r>
              <a:rPr lang="en-US" altLang="zh-CN" sz="2400" b="1" u="sng" kern="0" dirty="0" smtClean="0">
                <a:solidFill>
                  <a:srgbClr val="000099"/>
                </a:solidFill>
              </a:rPr>
              <a:t>1.1</a:t>
            </a:r>
            <a:r>
              <a:rPr lang="zh-CN" altLang="en-US" sz="2400" b="1" u="sng" kern="0" dirty="0" smtClean="0">
                <a:solidFill>
                  <a:srgbClr val="000099"/>
                </a:solidFill>
              </a:rPr>
              <a:t> </a:t>
            </a:r>
            <a:r>
              <a:rPr lang="en-US" altLang="zh-CN" sz="2400" b="1" u="sng" kern="0" dirty="0" smtClean="0">
                <a:solidFill>
                  <a:srgbClr val="000099"/>
                </a:solidFill>
              </a:rPr>
              <a:t>Reflection geometry</a:t>
            </a:r>
            <a:endParaRPr lang="zh-CN" altLang="en-US" sz="2400" u="sng" dirty="0">
              <a:solidFill>
                <a:srgbClr val="000099"/>
              </a:solidFill>
            </a:endParaRPr>
          </a:p>
        </p:txBody>
      </p:sp>
      <p:pic>
        <p:nvPicPr>
          <p:cNvPr id="9" name="图片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5274" y="1927822"/>
            <a:ext cx="6149048" cy="3939578"/>
          </a:xfrm>
          <a:prstGeom prst="rect">
            <a:avLst/>
          </a:prstGeom>
        </p:spPr>
      </p:pic>
      <p:grpSp>
        <p:nvGrpSpPr>
          <p:cNvPr id="21" name="组合 20"/>
          <p:cNvGrpSpPr/>
          <p:nvPr/>
        </p:nvGrpSpPr>
        <p:grpSpPr>
          <a:xfrm>
            <a:off x="6653498" y="2195959"/>
            <a:ext cx="2011460" cy="461665"/>
            <a:chOff x="6668336" y="2663309"/>
            <a:chExt cx="2011460" cy="461665"/>
          </a:xfrm>
        </p:grpSpPr>
        <mc:AlternateContent xmlns:mc="http://schemas.openxmlformats.org/markup-compatibility/2006" xmlns:a14="http://schemas.microsoft.com/office/drawing/2010/main">
          <mc:Choice Requires="a14">
            <p:sp>
              <p:nvSpPr>
                <p:cNvPr id="14" name="矩形 13"/>
                <p:cNvSpPr/>
                <p:nvPr/>
              </p:nvSpPr>
              <p:spPr>
                <a:xfrm>
                  <a:off x="6668336" y="2663309"/>
                  <a:ext cx="469103"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400" i="1" smtClean="0">
                            <a:solidFill>
                              <a:schemeClr val="bg2"/>
                            </a:solidFill>
                            <a:latin typeface="Cambria Math" panose="02040503050406030204" pitchFamily="18" charset="0"/>
                          </a:rPr>
                          <m:t>𝐺</m:t>
                        </m:r>
                      </m:oMath>
                    </m:oMathPara>
                  </a14:m>
                  <a:endParaRPr lang="en-US" sz="2400" dirty="0">
                    <a:solidFill>
                      <a:schemeClr val="bg2"/>
                    </a:solidFill>
                  </a:endParaRPr>
                </a:p>
              </p:txBody>
            </p:sp>
          </mc:Choice>
          <mc:Fallback xmlns="">
            <p:sp>
              <p:nvSpPr>
                <p:cNvPr id="14" name="矩形 13"/>
                <p:cNvSpPr>
                  <a:spLocks noRot="1" noChangeAspect="1" noMove="1" noResize="1" noEditPoints="1" noAdjustHandles="1" noChangeArrowheads="1" noChangeShapeType="1" noTextEdit="1"/>
                </p:cNvSpPr>
                <p:nvPr/>
              </p:nvSpPr>
              <p:spPr>
                <a:xfrm>
                  <a:off x="6668336" y="2663309"/>
                  <a:ext cx="469103" cy="461665"/>
                </a:xfrm>
                <a:prstGeom prst="rect">
                  <a:avLst/>
                </a:prstGeom>
                <a:blipFill rotWithShape="0">
                  <a:blip r:embed="rId3"/>
                  <a:stretch>
                    <a:fillRect/>
                  </a:stretch>
                </a:blipFill>
              </p:spPr>
              <p:txBody>
                <a:bodyPr/>
                <a:lstStyle/>
                <a:p>
                  <a:r>
                    <a:rPr lang="en-US">
                      <a:noFill/>
                    </a:rPr>
                    <a:t> </a:t>
                  </a:r>
                </a:p>
              </p:txBody>
            </p:sp>
          </mc:Fallback>
        </mc:AlternateContent>
        <p:sp>
          <p:nvSpPr>
            <p:cNvPr id="15" name="文本框 14"/>
            <p:cNvSpPr txBox="1"/>
            <p:nvPr/>
          </p:nvSpPr>
          <p:spPr>
            <a:xfrm>
              <a:off x="7000875" y="2694086"/>
              <a:ext cx="1678921" cy="400110"/>
            </a:xfrm>
            <a:prstGeom prst="rect">
              <a:avLst/>
            </a:prstGeom>
            <a:noFill/>
          </p:spPr>
          <p:txBody>
            <a:bodyPr wrap="none" rtlCol="0">
              <a:spAutoFit/>
            </a:bodyPr>
            <a:lstStyle/>
            <a:p>
              <a:r>
                <a:rPr lang="en-US" sz="2000" dirty="0" smtClean="0">
                  <a:solidFill>
                    <a:schemeClr val="bg2"/>
                  </a:solidFill>
                </a:rPr>
                <a:t>: Antenna gain</a:t>
              </a:r>
              <a:endParaRPr lang="en-US" sz="2000" dirty="0">
                <a:solidFill>
                  <a:schemeClr val="bg2"/>
                </a:solidFill>
              </a:endParaRPr>
            </a:p>
          </p:txBody>
        </p:sp>
      </p:grpSp>
      <p:grpSp>
        <p:nvGrpSpPr>
          <p:cNvPr id="16" name="组合 15"/>
          <p:cNvGrpSpPr/>
          <p:nvPr/>
        </p:nvGrpSpPr>
        <p:grpSpPr>
          <a:xfrm>
            <a:off x="6653498" y="3370178"/>
            <a:ext cx="2154127" cy="733852"/>
            <a:chOff x="6668336" y="3184326"/>
            <a:chExt cx="2154127" cy="733852"/>
          </a:xfrm>
        </p:grpSpPr>
        <mc:AlternateContent xmlns:mc="http://schemas.openxmlformats.org/markup-compatibility/2006" xmlns:a14="http://schemas.microsoft.com/office/drawing/2010/main">
          <mc:Choice Requires="a14">
            <p:sp>
              <p:nvSpPr>
                <p:cNvPr id="17" name="矩形 16"/>
                <p:cNvSpPr/>
                <p:nvPr/>
              </p:nvSpPr>
              <p:spPr>
                <a:xfrm>
                  <a:off x="6668336" y="3184326"/>
                  <a:ext cx="495071"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400" b="0" i="1" smtClean="0">
                            <a:solidFill>
                              <a:schemeClr val="bg2"/>
                            </a:solidFill>
                            <a:latin typeface="Cambria Math" panose="02040503050406030204" pitchFamily="18" charset="0"/>
                          </a:rPr>
                          <m:t>𝐻</m:t>
                        </m:r>
                      </m:oMath>
                    </m:oMathPara>
                  </a14:m>
                  <a:endParaRPr lang="en-US" sz="2400" dirty="0">
                    <a:solidFill>
                      <a:schemeClr val="bg2"/>
                    </a:solidFill>
                  </a:endParaRPr>
                </a:p>
              </p:txBody>
            </p:sp>
          </mc:Choice>
          <mc:Fallback xmlns="">
            <p:sp>
              <p:nvSpPr>
                <p:cNvPr id="17" name="矩形 16"/>
                <p:cNvSpPr>
                  <a:spLocks noRot="1" noChangeAspect="1" noMove="1" noResize="1" noEditPoints="1" noAdjustHandles="1" noChangeArrowheads="1" noChangeShapeType="1" noTextEdit="1"/>
                </p:cNvSpPr>
                <p:nvPr/>
              </p:nvSpPr>
              <p:spPr>
                <a:xfrm>
                  <a:off x="6668336" y="3184326"/>
                  <a:ext cx="495071" cy="461665"/>
                </a:xfrm>
                <a:prstGeom prst="rect">
                  <a:avLst/>
                </a:prstGeom>
                <a:blipFill rotWithShape="0">
                  <a:blip r:embed="rId4"/>
                  <a:stretch>
                    <a:fillRect/>
                  </a:stretch>
                </a:blipFill>
              </p:spPr>
              <p:txBody>
                <a:bodyPr/>
                <a:lstStyle/>
                <a:p>
                  <a:r>
                    <a:rPr lang="en-US">
                      <a:noFill/>
                    </a:rPr>
                    <a:t> </a:t>
                  </a:r>
                </a:p>
              </p:txBody>
            </p:sp>
          </mc:Fallback>
        </mc:AlternateContent>
        <p:sp>
          <p:nvSpPr>
            <p:cNvPr id="18" name="文本框 17"/>
            <p:cNvSpPr txBox="1"/>
            <p:nvPr/>
          </p:nvSpPr>
          <p:spPr>
            <a:xfrm>
              <a:off x="7000874" y="3210292"/>
              <a:ext cx="1821589" cy="707886"/>
            </a:xfrm>
            <a:prstGeom prst="rect">
              <a:avLst/>
            </a:prstGeom>
            <a:noFill/>
          </p:spPr>
          <p:txBody>
            <a:bodyPr wrap="none" rtlCol="0">
              <a:spAutoFit/>
            </a:bodyPr>
            <a:lstStyle/>
            <a:p>
              <a:r>
                <a:rPr lang="en-US" sz="2000" dirty="0" smtClean="0">
                  <a:solidFill>
                    <a:schemeClr val="bg2"/>
                  </a:solidFill>
                </a:rPr>
                <a:t>: Antenna </a:t>
              </a:r>
              <a:r>
                <a:rPr lang="en-US" altLang="zh-CN" sz="2000" dirty="0" smtClean="0">
                  <a:solidFill>
                    <a:schemeClr val="bg2"/>
                  </a:solidFill>
                </a:rPr>
                <a:t>phase</a:t>
              </a:r>
            </a:p>
            <a:p>
              <a:r>
                <a:rPr lang="en-US" altLang="zh-CN" sz="2000" dirty="0">
                  <a:solidFill>
                    <a:schemeClr val="bg2"/>
                  </a:solidFill>
                </a:rPr>
                <a:t> </a:t>
              </a:r>
              <a:r>
                <a:rPr lang="en-US" altLang="zh-CN" sz="2000" dirty="0" smtClean="0">
                  <a:solidFill>
                    <a:schemeClr val="bg2"/>
                  </a:solidFill>
                </a:rPr>
                <a:t> center height</a:t>
              </a:r>
              <a:endParaRPr lang="en-US" sz="2000" dirty="0">
                <a:solidFill>
                  <a:schemeClr val="bg2"/>
                </a:solidFill>
              </a:endParaRPr>
            </a:p>
          </p:txBody>
        </p:sp>
      </p:grpSp>
      <p:grpSp>
        <p:nvGrpSpPr>
          <p:cNvPr id="22" name="组合 21"/>
          <p:cNvGrpSpPr/>
          <p:nvPr/>
        </p:nvGrpSpPr>
        <p:grpSpPr>
          <a:xfrm>
            <a:off x="6653498" y="4816584"/>
            <a:ext cx="2490502" cy="738663"/>
            <a:chOff x="6668335" y="4049665"/>
            <a:chExt cx="2490502" cy="738663"/>
          </a:xfrm>
        </p:grpSpPr>
        <mc:AlternateContent xmlns:mc="http://schemas.openxmlformats.org/markup-compatibility/2006" xmlns:a14="http://schemas.microsoft.com/office/drawing/2010/main">
          <mc:Choice Requires="a14">
            <p:sp>
              <p:nvSpPr>
                <p:cNvPr id="19" name="矩形 18"/>
                <p:cNvSpPr/>
                <p:nvPr/>
              </p:nvSpPr>
              <p:spPr>
                <a:xfrm>
                  <a:off x="6668335" y="4049665"/>
                  <a:ext cx="443775"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400" i="1" smtClean="0">
                            <a:solidFill>
                              <a:schemeClr val="bg2"/>
                            </a:solidFill>
                            <a:latin typeface="Cambria Math" panose="02040503050406030204" pitchFamily="18" charset="0"/>
                            <a:ea typeface="Cambria Math" panose="02040503050406030204" pitchFamily="18" charset="0"/>
                          </a:rPr>
                          <m:t>𝜃</m:t>
                        </m:r>
                      </m:oMath>
                    </m:oMathPara>
                  </a14:m>
                  <a:endParaRPr lang="en-US" sz="2400" dirty="0">
                    <a:solidFill>
                      <a:schemeClr val="bg2"/>
                    </a:solidFill>
                  </a:endParaRPr>
                </a:p>
              </p:txBody>
            </p:sp>
          </mc:Choice>
          <mc:Fallback xmlns="">
            <p:sp>
              <p:nvSpPr>
                <p:cNvPr id="19" name="矩形 18"/>
                <p:cNvSpPr>
                  <a:spLocks noRot="1" noChangeAspect="1" noMove="1" noResize="1" noEditPoints="1" noAdjustHandles="1" noChangeArrowheads="1" noChangeShapeType="1" noTextEdit="1"/>
                </p:cNvSpPr>
                <p:nvPr/>
              </p:nvSpPr>
              <p:spPr>
                <a:xfrm>
                  <a:off x="6668335" y="4049665"/>
                  <a:ext cx="443775" cy="461665"/>
                </a:xfrm>
                <a:prstGeom prst="rect">
                  <a:avLst/>
                </a:prstGeom>
                <a:blipFill rotWithShape="0">
                  <a:blip r:embed="rId5"/>
                  <a:stretch>
                    <a:fillRect/>
                  </a:stretch>
                </a:blipFill>
              </p:spPr>
              <p:txBody>
                <a:bodyPr/>
                <a:lstStyle/>
                <a:p>
                  <a:r>
                    <a:rPr lang="en-US">
                      <a:noFill/>
                    </a:rPr>
                    <a:t> </a:t>
                  </a:r>
                </a:p>
              </p:txBody>
            </p:sp>
          </mc:Fallback>
        </mc:AlternateContent>
        <p:sp>
          <p:nvSpPr>
            <p:cNvPr id="20" name="文本框 19"/>
            <p:cNvSpPr txBox="1"/>
            <p:nvPr/>
          </p:nvSpPr>
          <p:spPr>
            <a:xfrm>
              <a:off x="7000874" y="4080442"/>
              <a:ext cx="2157963" cy="707886"/>
            </a:xfrm>
            <a:prstGeom prst="rect">
              <a:avLst/>
            </a:prstGeom>
            <a:noFill/>
          </p:spPr>
          <p:txBody>
            <a:bodyPr wrap="none" rtlCol="0">
              <a:spAutoFit/>
            </a:bodyPr>
            <a:lstStyle/>
            <a:p>
              <a:r>
                <a:rPr lang="en-US" sz="2000" dirty="0" smtClean="0">
                  <a:solidFill>
                    <a:schemeClr val="bg2"/>
                  </a:solidFill>
                </a:rPr>
                <a:t>: </a:t>
              </a:r>
              <a:r>
                <a:rPr lang="en-US" altLang="zh-CN" sz="2000" dirty="0" smtClean="0">
                  <a:solidFill>
                    <a:schemeClr val="bg2"/>
                  </a:solidFill>
                </a:rPr>
                <a:t>Satellite elevation</a:t>
              </a:r>
            </a:p>
            <a:p>
              <a:r>
                <a:rPr lang="en-US" sz="2000" dirty="0" smtClean="0">
                  <a:solidFill>
                    <a:schemeClr val="bg2"/>
                  </a:solidFill>
                </a:rPr>
                <a:t>  angle</a:t>
              </a:r>
              <a:endParaRPr lang="en-US" sz="2000" dirty="0">
                <a:solidFill>
                  <a:schemeClr val="bg2"/>
                </a:solidFill>
              </a:endParaRPr>
            </a:p>
          </p:txBody>
        </p:sp>
      </p:grpSp>
    </p:spTree>
    <p:extLst>
      <p:ext uri="{BB962C8B-B14F-4D97-AF65-F5344CB8AC3E}">
        <p14:creationId xmlns:p14="http://schemas.microsoft.com/office/powerpoint/2010/main" val="3656122990"/>
      </p:ext>
    </p:extLst>
  </p:cSld>
  <p:clrMapOvr>
    <a:masterClrMapping/>
  </p:clrMapOvr>
  <mc:AlternateContent xmlns:mc="http://schemas.openxmlformats.org/markup-compatibility/2006" xmlns:p14="http://schemas.microsoft.com/office/powerpoint/2010/main">
    <mc:Choice Requires="p14">
      <p:transition spd="slow" p14:dur="800">
        <p14:prism dir="d"/>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5800" y="258240"/>
            <a:ext cx="7772400" cy="611911"/>
          </a:xfrm>
        </p:spPr>
        <p:txBody>
          <a:bodyPr/>
          <a:lstStyle/>
          <a:p>
            <a:pPr algn="l"/>
            <a:r>
              <a:rPr lang="en-US" altLang="zh-CN" sz="2800" dirty="0" smtClean="0">
                <a:solidFill>
                  <a:srgbClr val="F4FEB8"/>
                </a:solidFill>
              </a:rPr>
              <a:t>1. GNSS-IR FOR SOIL MOISTURE</a:t>
            </a:r>
            <a:endParaRPr lang="zh-CN" altLang="en-US" dirty="0">
              <a:solidFill>
                <a:srgbClr val="F4FEB8"/>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矩形 6"/>
          <p:cNvSpPr/>
          <p:nvPr/>
        </p:nvSpPr>
        <p:spPr>
          <a:xfrm>
            <a:off x="223942" y="976258"/>
            <a:ext cx="3640486" cy="461665"/>
          </a:xfrm>
          <a:prstGeom prst="rect">
            <a:avLst/>
          </a:prstGeom>
        </p:spPr>
        <p:txBody>
          <a:bodyPr wrap="square">
            <a:spAutoFit/>
          </a:bodyPr>
          <a:lstStyle/>
          <a:p>
            <a:r>
              <a:rPr lang="en-US" altLang="zh-CN" sz="2400" b="1" u="sng" kern="0" dirty="0" smtClean="0">
                <a:solidFill>
                  <a:srgbClr val="000099"/>
                </a:solidFill>
              </a:rPr>
              <a:t>1.2</a:t>
            </a:r>
            <a:r>
              <a:rPr lang="zh-CN" altLang="en-US" sz="2400" b="1" u="sng" kern="0" dirty="0" smtClean="0">
                <a:solidFill>
                  <a:srgbClr val="000099"/>
                </a:solidFill>
              </a:rPr>
              <a:t> </a:t>
            </a:r>
            <a:r>
              <a:rPr lang="en-US" altLang="zh-CN" sz="2400" b="1" u="sng" kern="0" dirty="0" smtClean="0">
                <a:solidFill>
                  <a:srgbClr val="000099"/>
                </a:solidFill>
              </a:rPr>
              <a:t>Theoretical model</a:t>
            </a:r>
            <a:endParaRPr lang="zh-CN" altLang="en-US" sz="2400" u="sng" dirty="0">
              <a:solidFill>
                <a:srgbClr val="000099"/>
              </a:solidFill>
            </a:endParaRPr>
          </a:p>
        </p:txBody>
      </p:sp>
      <mc:AlternateContent xmlns:mc="http://schemas.openxmlformats.org/markup-compatibility/2006" xmlns:a14="http://schemas.microsoft.com/office/drawing/2010/main">
        <mc:Choice Requires="a14">
          <p:sp>
            <p:nvSpPr>
              <p:cNvPr id="5" name="矩形 4"/>
              <p:cNvSpPr/>
              <p:nvPr/>
            </p:nvSpPr>
            <p:spPr>
              <a:xfrm>
                <a:off x="1038226" y="1709487"/>
                <a:ext cx="6867524" cy="61760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i="1" smtClean="0">
                          <a:solidFill>
                            <a:schemeClr val="bg2"/>
                          </a:solidFill>
                          <a:latin typeface="Cambria Math" panose="02040503050406030204" pitchFamily="18" charset="0"/>
                        </a:rPr>
                        <m:t>𝑆𝑁𝑅</m:t>
                      </m:r>
                      <m:r>
                        <a:rPr lang="en-US" i="0">
                          <a:solidFill>
                            <a:schemeClr val="bg2"/>
                          </a:solidFill>
                          <a:latin typeface="Cambria Math" panose="02040503050406030204" pitchFamily="18" charset="0"/>
                        </a:rPr>
                        <m:t>=</m:t>
                      </m:r>
                      <m:r>
                        <a:rPr lang="en-US" i="1">
                          <a:solidFill>
                            <a:schemeClr val="bg2"/>
                          </a:solidFill>
                          <a:latin typeface="Cambria Math" panose="02040503050406030204" pitchFamily="18" charset="0"/>
                        </a:rPr>
                        <m:t>𝑆𝑁</m:t>
                      </m:r>
                      <m:sSub>
                        <m:sSubPr>
                          <m:ctrlPr>
                            <a:rPr lang="en-US" i="1">
                              <a:solidFill>
                                <a:schemeClr val="bg2"/>
                              </a:solidFill>
                              <a:latin typeface="Cambria Math" panose="02040503050406030204" pitchFamily="18" charset="0"/>
                            </a:rPr>
                          </m:ctrlPr>
                        </m:sSubPr>
                        <m:e>
                          <m:r>
                            <a:rPr lang="en-US" i="1">
                              <a:solidFill>
                                <a:schemeClr val="bg2"/>
                              </a:solidFill>
                              <a:latin typeface="Cambria Math" panose="02040503050406030204" pitchFamily="18" charset="0"/>
                            </a:rPr>
                            <m:t>𝑅</m:t>
                          </m:r>
                        </m:e>
                        <m:sub>
                          <m:r>
                            <a:rPr lang="en-US" i="1">
                              <a:solidFill>
                                <a:schemeClr val="bg2"/>
                              </a:solidFill>
                              <a:latin typeface="Cambria Math" panose="02040503050406030204" pitchFamily="18" charset="0"/>
                            </a:rPr>
                            <m:t>𝑑</m:t>
                          </m:r>
                        </m:sub>
                      </m:sSub>
                      <m:r>
                        <a:rPr lang="en-US" i="0">
                          <a:solidFill>
                            <a:schemeClr val="bg2"/>
                          </a:solidFill>
                          <a:latin typeface="Cambria Math" panose="02040503050406030204" pitchFamily="18" charset="0"/>
                        </a:rPr>
                        <m:t>+</m:t>
                      </m:r>
                      <m:r>
                        <a:rPr lang="en-US" i="1">
                          <a:solidFill>
                            <a:schemeClr val="bg2"/>
                          </a:solidFill>
                          <a:latin typeface="Cambria Math" panose="02040503050406030204" pitchFamily="18" charset="0"/>
                        </a:rPr>
                        <m:t>𝑆𝑁</m:t>
                      </m:r>
                      <m:sSub>
                        <m:sSubPr>
                          <m:ctrlPr>
                            <a:rPr lang="en-US" i="1">
                              <a:solidFill>
                                <a:schemeClr val="bg2"/>
                              </a:solidFill>
                              <a:latin typeface="Cambria Math" panose="02040503050406030204" pitchFamily="18" charset="0"/>
                            </a:rPr>
                          </m:ctrlPr>
                        </m:sSubPr>
                        <m:e>
                          <m:r>
                            <a:rPr lang="en-US" i="1">
                              <a:solidFill>
                                <a:schemeClr val="bg2"/>
                              </a:solidFill>
                              <a:latin typeface="Cambria Math" panose="02040503050406030204" pitchFamily="18" charset="0"/>
                            </a:rPr>
                            <m:t>𝑅</m:t>
                          </m:r>
                        </m:e>
                        <m:sub>
                          <m:r>
                            <a:rPr lang="en-US" i="1">
                              <a:solidFill>
                                <a:schemeClr val="bg2"/>
                              </a:solidFill>
                              <a:latin typeface="Cambria Math" panose="02040503050406030204" pitchFamily="18" charset="0"/>
                            </a:rPr>
                            <m:t>𝑟</m:t>
                          </m:r>
                        </m:sub>
                      </m:sSub>
                      <m:r>
                        <a:rPr lang="en-US" i="0">
                          <a:solidFill>
                            <a:schemeClr val="bg2"/>
                          </a:solidFill>
                          <a:latin typeface="Cambria Math" panose="02040503050406030204" pitchFamily="18" charset="0"/>
                        </a:rPr>
                        <m:t>+2</m:t>
                      </m:r>
                      <m:rad>
                        <m:radPr>
                          <m:degHide m:val="on"/>
                          <m:ctrlPr>
                            <a:rPr lang="en-US" i="1">
                              <a:solidFill>
                                <a:schemeClr val="bg2"/>
                              </a:solidFill>
                              <a:latin typeface="Cambria Math" panose="02040503050406030204" pitchFamily="18" charset="0"/>
                            </a:rPr>
                          </m:ctrlPr>
                        </m:radPr>
                        <m:deg/>
                        <m:e>
                          <m:r>
                            <a:rPr lang="en-US" i="1">
                              <a:solidFill>
                                <a:schemeClr val="bg2"/>
                              </a:solidFill>
                              <a:latin typeface="Cambria Math" panose="02040503050406030204" pitchFamily="18" charset="0"/>
                            </a:rPr>
                            <m:t>𝑆𝑁</m:t>
                          </m:r>
                          <m:sSub>
                            <m:sSubPr>
                              <m:ctrlPr>
                                <a:rPr lang="en-US" i="1">
                                  <a:solidFill>
                                    <a:schemeClr val="bg2"/>
                                  </a:solidFill>
                                  <a:latin typeface="Cambria Math" panose="02040503050406030204" pitchFamily="18" charset="0"/>
                                </a:rPr>
                              </m:ctrlPr>
                            </m:sSubPr>
                            <m:e>
                              <m:r>
                                <a:rPr lang="en-US" i="1">
                                  <a:solidFill>
                                    <a:schemeClr val="bg2"/>
                                  </a:solidFill>
                                  <a:latin typeface="Cambria Math" panose="02040503050406030204" pitchFamily="18" charset="0"/>
                                </a:rPr>
                                <m:t>𝑅</m:t>
                              </m:r>
                            </m:e>
                            <m:sub>
                              <m:r>
                                <a:rPr lang="en-US" i="1">
                                  <a:solidFill>
                                    <a:schemeClr val="bg2"/>
                                  </a:solidFill>
                                  <a:latin typeface="Cambria Math" panose="02040503050406030204" pitchFamily="18" charset="0"/>
                                </a:rPr>
                                <m:t>𝑑</m:t>
                              </m:r>
                            </m:sub>
                          </m:sSub>
                          <m:r>
                            <a:rPr lang="en-US" i="0">
                              <a:solidFill>
                                <a:schemeClr val="bg2"/>
                              </a:solidFill>
                              <a:latin typeface="Cambria Math" panose="02040503050406030204" pitchFamily="18" charset="0"/>
                            </a:rPr>
                            <m:t>·</m:t>
                          </m:r>
                          <m:r>
                            <a:rPr lang="en-US" i="1">
                              <a:solidFill>
                                <a:schemeClr val="bg2"/>
                              </a:solidFill>
                              <a:latin typeface="Cambria Math" panose="02040503050406030204" pitchFamily="18" charset="0"/>
                            </a:rPr>
                            <m:t>𝑆𝑁</m:t>
                          </m:r>
                          <m:sSub>
                            <m:sSubPr>
                              <m:ctrlPr>
                                <a:rPr lang="en-US" i="1">
                                  <a:solidFill>
                                    <a:schemeClr val="bg2"/>
                                  </a:solidFill>
                                  <a:latin typeface="Cambria Math" panose="02040503050406030204" pitchFamily="18" charset="0"/>
                                </a:rPr>
                              </m:ctrlPr>
                            </m:sSubPr>
                            <m:e>
                              <m:r>
                                <a:rPr lang="en-US" i="1">
                                  <a:solidFill>
                                    <a:schemeClr val="bg2"/>
                                  </a:solidFill>
                                  <a:latin typeface="Cambria Math" panose="02040503050406030204" pitchFamily="18" charset="0"/>
                                </a:rPr>
                                <m:t>𝑅</m:t>
                              </m:r>
                            </m:e>
                            <m:sub>
                              <m:r>
                                <a:rPr lang="en-US" i="1">
                                  <a:solidFill>
                                    <a:schemeClr val="bg2"/>
                                  </a:solidFill>
                                  <a:latin typeface="Cambria Math" panose="02040503050406030204" pitchFamily="18" charset="0"/>
                                </a:rPr>
                                <m:t>𝑟</m:t>
                              </m:r>
                            </m:sub>
                          </m:sSub>
                        </m:e>
                      </m:rad>
                      <m:r>
                        <m:rPr>
                          <m:sty m:val="p"/>
                        </m:rPr>
                        <a:rPr lang="en-US" i="0">
                          <a:solidFill>
                            <a:schemeClr val="bg2"/>
                          </a:solidFill>
                          <a:latin typeface="Cambria Math" panose="02040503050406030204" pitchFamily="18" charset="0"/>
                        </a:rPr>
                        <m:t>cos</m:t>
                      </m:r>
                      <m:d>
                        <m:dPr>
                          <m:ctrlPr>
                            <a:rPr lang="en-US" i="1">
                              <a:solidFill>
                                <a:schemeClr val="bg2"/>
                              </a:solidFill>
                              <a:latin typeface="Cambria Math" panose="02040503050406030204" pitchFamily="18" charset="0"/>
                            </a:rPr>
                          </m:ctrlPr>
                        </m:dPr>
                        <m:e>
                          <m:f>
                            <m:fPr>
                              <m:ctrlPr>
                                <a:rPr lang="en-US" i="1">
                                  <a:solidFill>
                                    <a:schemeClr val="bg2"/>
                                  </a:solidFill>
                                  <a:latin typeface="Cambria Math" panose="02040503050406030204" pitchFamily="18" charset="0"/>
                                </a:rPr>
                              </m:ctrlPr>
                            </m:fPr>
                            <m:num>
                              <m:r>
                                <a:rPr lang="en-US" i="0">
                                  <a:solidFill>
                                    <a:schemeClr val="bg2"/>
                                  </a:solidFill>
                                  <a:latin typeface="Cambria Math" panose="02040503050406030204" pitchFamily="18" charset="0"/>
                                </a:rPr>
                                <m:t>4</m:t>
                              </m:r>
                              <m:r>
                                <a:rPr lang="en-US" i="1">
                                  <a:solidFill>
                                    <a:schemeClr val="bg2"/>
                                  </a:solidFill>
                                  <a:latin typeface="Cambria Math" panose="02040503050406030204" pitchFamily="18" charset="0"/>
                                </a:rPr>
                                <m:t>𝜋</m:t>
                              </m:r>
                              <m:r>
                                <a:rPr lang="en-US" i="1">
                                  <a:solidFill>
                                    <a:schemeClr val="bg2"/>
                                  </a:solidFill>
                                  <a:latin typeface="Cambria Math" panose="02040503050406030204" pitchFamily="18" charset="0"/>
                                </a:rPr>
                                <m:t>𝐻</m:t>
                              </m:r>
                            </m:num>
                            <m:den>
                              <m:r>
                                <a:rPr lang="en-US" i="1">
                                  <a:solidFill>
                                    <a:schemeClr val="bg2"/>
                                  </a:solidFill>
                                  <a:latin typeface="Cambria Math" panose="02040503050406030204" pitchFamily="18" charset="0"/>
                                </a:rPr>
                                <m:t>𝜆</m:t>
                              </m:r>
                            </m:den>
                          </m:f>
                          <m:r>
                            <m:rPr>
                              <m:sty m:val="p"/>
                            </m:rPr>
                            <a:rPr lang="en-US" i="0">
                              <a:solidFill>
                                <a:schemeClr val="bg2"/>
                              </a:solidFill>
                              <a:latin typeface="Cambria Math" panose="02040503050406030204" pitchFamily="18" charset="0"/>
                            </a:rPr>
                            <m:t>sin</m:t>
                          </m:r>
                          <m:d>
                            <m:dPr>
                              <m:ctrlPr>
                                <a:rPr lang="en-US" i="1">
                                  <a:solidFill>
                                    <a:schemeClr val="bg2"/>
                                  </a:solidFill>
                                  <a:latin typeface="Cambria Math" panose="02040503050406030204" pitchFamily="18" charset="0"/>
                                </a:rPr>
                              </m:ctrlPr>
                            </m:dPr>
                            <m:e>
                              <m:r>
                                <a:rPr lang="en-US" i="1">
                                  <a:solidFill>
                                    <a:schemeClr val="bg2"/>
                                  </a:solidFill>
                                  <a:latin typeface="Cambria Math" panose="02040503050406030204" pitchFamily="18" charset="0"/>
                                </a:rPr>
                                <m:t>𝜃</m:t>
                              </m:r>
                            </m:e>
                          </m:d>
                          <m:r>
                            <a:rPr lang="en-US" i="0">
                              <a:solidFill>
                                <a:schemeClr val="bg2"/>
                              </a:solidFill>
                              <a:latin typeface="Cambria Math" panose="02040503050406030204" pitchFamily="18" charset="0"/>
                            </a:rPr>
                            <m:t>+</m:t>
                          </m:r>
                          <m:r>
                            <a:rPr lang="en-US" i="1">
                              <a:solidFill>
                                <a:schemeClr val="bg2"/>
                              </a:solidFill>
                              <a:latin typeface="Cambria Math" panose="02040503050406030204" pitchFamily="18" charset="0"/>
                            </a:rPr>
                            <m:t>𝜙</m:t>
                          </m:r>
                        </m:e>
                      </m:d>
                    </m:oMath>
                  </m:oMathPara>
                </a14:m>
                <a:endParaRPr lang="en-US" dirty="0">
                  <a:solidFill>
                    <a:schemeClr val="bg2"/>
                  </a:solidFill>
                </a:endParaRPr>
              </a:p>
            </p:txBody>
          </p:sp>
        </mc:Choice>
        <mc:Fallback xmlns="">
          <p:sp>
            <p:nvSpPr>
              <p:cNvPr id="5" name="矩形 4"/>
              <p:cNvSpPr>
                <a:spLocks noRot="1" noChangeAspect="1" noMove="1" noResize="1" noEditPoints="1" noAdjustHandles="1" noChangeArrowheads="1" noChangeShapeType="1" noTextEdit="1"/>
              </p:cNvSpPr>
              <p:nvPr/>
            </p:nvSpPr>
            <p:spPr>
              <a:xfrm>
                <a:off x="1038226" y="1709487"/>
                <a:ext cx="6867524" cy="617605"/>
              </a:xfrm>
              <a:prstGeom prst="rect">
                <a:avLst/>
              </a:prstGeom>
              <a:blipFill rotWithShape="0">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矩形 5"/>
              <p:cNvSpPr/>
              <p:nvPr/>
            </p:nvSpPr>
            <p:spPr>
              <a:xfrm>
                <a:off x="875246" y="5077471"/>
                <a:ext cx="3221266" cy="369332"/>
              </a:xfrm>
              <a:prstGeom prst="rect">
                <a:avLst/>
              </a:prstGeom>
            </p:spPr>
            <p:txBody>
              <a:bodyPr wrap="none">
                <a:spAutoFit/>
              </a:bodyPr>
              <a:lstStyle/>
              <a:p>
                <a14:m>
                  <m:oMath xmlns:m="http://schemas.openxmlformats.org/officeDocument/2006/math">
                    <m:r>
                      <a:rPr lang="en-US" i="1" smtClean="0">
                        <a:solidFill>
                          <a:schemeClr val="bg2"/>
                        </a:solidFill>
                        <a:latin typeface="Cambria Math" panose="02040503050406030204" pitchFamily="18" charset="0"/>
                      </a:rPr>
                      <m:t>𝑆𝑁</m:t>
                    </m:r>
                    <m:sSub>
                      <m:sSubPr>
                        <m:ctrlPr>
                          <a:rPr lang="en-US" i="1">
                            <a:solidFill>
                              <a:schemeClr val="bg2"/>
                            </a:solidFill>
                            <a:latin typeface="Cambria Math" panose="02040503050406030204" pitchFamily="18" charset="0"/>
                          </a:rPr>
                        </m:ctrlPr>
                      </m:sSubPr>
                      <m:e>
                        <m:r>
                          <a:rPr lang="en-US" i="1">
                            <a:solidFill>
                              <a:schemeClr val="bg2"/>
                            </a:solidFill>
                            <a:latin typeface="Cambria Math" panose="02040503050406030204" pitchFamily="18" charset="0"/>
                          </a:rPr>
                          <m:t>𝑅</m:t>
                        </m:r>
                      </m:e>
                      <m:sub>
                        <m:r>
                          <a:rPr lang="en-US" i="1">
                            <a:solidFill>
                              <a:schemeClr val="bg2"/>
                            </a:solidFill>
                            <a:latin typeface="Cambria Math" panose="02040503050406030204" pitchFamily="18" charset="0"/>
                          </a:rPr>
                          <m:t>𝑑</m:t>
                        </m:r>
                      </m:sub>
                    </m:sSub>
                  </m:oMath>
                </a14:m>
                <a:r>
                  <a:rPr lang="en-US" dirty="0" smtClean="0"/>
                  <a:t> </a:t>
                </a:r>
                <a:r>
                  <a:rPr lang="en-US" dirty="0" smtClean="0">
                    <a:solidFill>
                      <a:schemeClr val="bg2"/>
                    </a:solidFill>
                  </a:rPr>
                  <a:t>: </a:t>
                </a:r>
                <a:r>
                  <a:rPr lang="en-US" altLang="zh-CN" dirty="0" smtClean="0">
                    <a:solidFill>
                      <a:schemeClr val="bg2"/>
                    </a:solidFill>
                  </a:rPr>
                  <a:t>SNR of the direct signal;</a:t>
                </a:r>
                <a:endParaRPr lang="en-US" dirty="0">
                  <a:solidFill>
                    <a:schemeClr val="bg2"/>
                  </a:solidFill>
                </a:endParaRPr>
              </a:p>
            </p:txBody>
          </p:sp>
        </mc:Choice>
        <mc:Fallback xmlns="">
          <p:sp>
            <p:nvSpPr>
              <p:cNvPr id="6" name="矩形 5"/>
              <p:cNvSpPr>
                <a:spLocks noRot="1" noChangeAspect="1" noMove="1" noResize="1" noEditPoints="1" noAdjustHandles="1" noChangeArrowheads="1" noChangeShapeType="1" noTextEdit="1"/>
              </p:cNvSpPr>
              <p:nvPr/>
            </p:nvSpPr>
            <p:spPr>
              <a:xfrm>
                <a:off x="875246" y="5077471"/>
                <a:ext cx="3221266" cy="369332"/>
              </a:xfrm>
              <a:prstGeom prst="rect">
                <a:avLst/>
              </a:prstGeom>
              <a:blipFill rotWithShape="0">
                <a:blip r:embed="rId3"/>
                <a:stretch>
                  <a:fillRect t="-9836" r="-758" b="-245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矩形 22"/>
              <p:cNvSpPr/>
              <p:nvPr/>
            </p:nvSpPr>
            <p:spPr>
              <a:xfrm>
                <a:off x="4148316" y="5078435"/>
                <a:ext cx="3428054" cy="369332"/>
              </a:xfrm>
              <a:prstGeom prst="rect">
                <a:avLst/>
              </a:prstGeom>
            </p:spPr>
            <p:txBody>
              <a:bodyPr wrap="none">
                <a:spAutoFit/>
              </a:bodyPr>
              <a:lstStyle/>
              <a:p>
                <a14:m>
                  <m:oMath xmlns:m="http://schemas.openxmlformats.org/officeDocument/2006/math">
                    <m:r>
                      <a:rPr lang="en-US" i="1">
                        <a:solidFill>
                          <a:schemeClr val="bg2"/>
                        </a:solidFill>
                        <a:latin typeface="Cambria Math" panose="02040503050406030204" pitchFamily="18" charset="0"/>
                      </a:rPr>
                      <m:t>𝑆𝑁</m:t>
                    </m:r>
                    <m:sSub>
                      <m:sSubPr>
                        <m:ctrlPr>
                          <a:rPr lang="en-US" i="1">
                            <a:solidFill>
                              <a:schemeClr val="bg2"/>
                            </a:solidFill>
                            <a:latin typeface="Cambria Math" panose="02040503050406030204" pitchFamily="18" charset="0"/>
                          </a:rPr>
                        </m:ctrlPr>
                      </m:sSubPr>
                      <m:e>
                        <m:r>
                          <a:rPr lang="en-US" i="1">
                            <a:solidFill>
                              <a:schemeClr val="bg2"/>
                            </a:solidFill>
                            <a:latin typeface="Cambria Math" panose="02040503050406030204" pitchFamily="18" charset="0"/>
                          </a:rPr>
                          <m:t>𝑅</m:t>
                        </m:r>
                      </m:e>
                      <m:sub>
                        <m:r>
                          <a:rPr lang="en-US" i="1">
                            <a:solidFill>
                              <a:schemeClr val="bg2"/>
                            </a:solidFill>
                            <a:latin typeface="Cambria Math" panose="02040503050406030204" pitchFamily="18" charset="0"/>
                          </a:rPr>
                          <m:t>𝑟</m:t>
                        </m:r>
                      </m:sub>
                    </m:sSub>
                  </m:oMath>
                </a14:m>
                <a:r>
                  <a:rPr lang="en-US" dirty="0" smtClean="0">
                    <a:solidFill>
                      <a:schemeClr val="bg2"/>
                    </a:solidFill>
                  </a:rPr>
                  <a:t>: </a:t>
                </a:r>
                <a:r>
                  <a:rPr lang="en-US" altLang="zh-CN" dirty="0" smtClean="0">
                    <a:solidFill>
                      <a:schemeClr val="bg2"/>
                    </a:solidFill>
                  </a:rPr>
                  <a:t>SNR of the reflected signal;</a:t>
                </a:r>
                <a:endParaRPr lang="en-US" dirty="0">
                  <a:solidFill>
                    <a:schemeClr val="bg2"/>
                  </a:solidFill>
                </a:endParaRPr>
              </a:p>
            </p:txBody>
          </p:sp>
        </mc:Choice>
        <mc:Fallback xmlns="">
          <p:sp>
            <p:nvSpPr>
              <p:cNvPr id="23" name="矩形 22"/>
              <p:cNvSpPr>
                <a:spLocks noRot="1" noChangeAspect="1" noMove="1" noResize="1" noEditPoints="1" noAdjustHandles="1" noChangeArrowheads="1" noChangeShapeType="1" noTextEdit="1"/>
              </p:cNvSpPr>
              <p:nvPr/>
            </p:nvSpPr>
            <p:spPr>
              <a:xfrm>
                <a:off x="4148316" y="5078435"/>
                <a:ext cx="3428054" cy="369332"/>
              </a:xfrm>
              <a:prstGeom prst="rect">
                <a:avLst/>
              </a:prstGeom>
              <a:blipFill rotWithShape="0">
                <a:blip r:embed="rId4"/>
                <a:stretch>
                  <a:fillRect t="-8197" r="-710" b="-245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矩形 23"/>
              <p:cNvSpPr/>
              <p:nvPr/>
            </p:nvSpPr>
            <p:spPr>
              <a:xfrm>
                <a:off x="851145" y="5595150"/>
                <a:ext cx="2264531" cy="369332"/>
              </a:xfrm>
              <a:prstGeom prst="rect">
                <a:avLst/>
              </a:prstGeom>
            </p:spPr>
            <p:txBody>
              <a:bodyPr wrap="none">
                <a:spAutoFit/>
              </a:bodyPr>
              <a:lstStyle/>
              <a:p>
                <a14:m>
                  <m:oMath xmlns:m="http://schemas.openxmlformats.org/officeDocument/2006/math">
                    <m:r>
                      <a:rPr lang="en-US" i="1">
                        <a:solidFill>
                          <a:schemeClr val="bg2"/>
                        </a:solidFill>
                        <a:latin typeface="Cambria Math" panose="02040503050406030204" pitchFamily="18" charset="0"/>
                      </a:rPr>
                      <m:t>𝜆</m:t>
                    </m:r>
                  </m:oMath>
                </a14:m>
                <a:r>
                  <a:rPr lang="en-US" dirty="0" smtClean="0">
                    <a:solidFill>
                      <a:schemeClr val="bg2"/>
                    </a:solidFill>
                  </a:rPr>
                  <a:t>: carrier wave length;</a:t>
                </a:r>
                <a:endParaRPr lang="en-US" dirty="0">
                  <a:solidFill>
                    <a:schemeClr val="bg2"/>
                  </a:solidFill>
                </a:endParaRPr>
              </a:p>
            </p:txBody>
          </p:sp>
        </mc:Choice>
        <mc:Fallback xmlns="">
          <p:sp>
            <p:nvSpPr>
              <p:cNvPr id="24" name="矩形 23"/>
              <p:cNvSpPr>
                <a:spLocks noRot="1" noChangeAspect="1" noMove="1" noResize="1" noEditPoints="1" noAdjustHandles="1" noChangeArrowheads="1" noChangeShapeType="1" noTextEdit="1"/>
              </p:cNvSpPr>
              <p:nvPr/>
            </p:nvSpPr>
            <p:spPr>
              <a:xfrm>
                <a:off x="851145" y="5595150"/>
                <a:ext cx="2264531" cy="369332"/>
              </a:xfrm>
              <a:prstGeom prst="rect">
                <a:avLst/>
              </a:prstGeom>
              <a:blipFill rotWithShape="0">
                <a:blip r:embed="rId5"/>
                <a:stretch>
                  <a:fillRect t="-10000" r="-2156" b="-2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矩形 24"/>
              <p:cNvSpPr/>
              <p:nvPr/>
            </p:nvSpPr>
            <p:spPr>
              <a:xfrm>
                <a:off x="3091864" y="5572896"/>
                <a:ext cx="1654748" cy="369332"/>
              </a:xfrm>
              <a:prstGeom prst="rect">
                <a:avLst/>
              </a:prstGeom>
            </p:spPr>
            <p:txBody>
              <a:bodyPr wrap="none">
                <a:spAutoFit/>
              </a:bodyPr>
              <a:lstStyle/>
              <a:p>
                <a14:m>
                  <m:oMath xmlns:m="http://schemas.openxmlformats.org/officeDocument/2006/math">
                    <m:r>
                      <a:rPr lang="en-US" i="1">
                        <a:solidFill>
                          <a:schemeClr val="bg2"/>
                        </a:solidFill>
                        <a:latin typeface="Cambria Math" panose="02040503050406030204" pitchFamily="18" charset="0"/>
                      </a:rPr>
                      <m:t>𝜙</m:t>
                    </m:r>
                  </m:oMath>
                </a14:m>
                <a:r>
                  <a:rPr lang="en-US" dirty="0" smtClean="0">
                    <a:solidFill>
                      <a:schemeClr val="bg2"/>
                    </a:solidFill>
                  </a:rPr>
                  <a:t>: initial phase;</a:t>
                </a:r>
                <a:endParaRPr lang="en-US" dirty="0">
                  <a:solidFill>
                    <a:schemeClr val="bg2"/>
                  </a:solidFill>
                </a:endParaRPr>
              </a:p>
            </p:txBody>
          </p:sp>
        </mc:Choice>
        <mc:Fallback xmlns="">
          <p:sp>
            <p:nvSpPr>
              <p:cNvPr id="25" name="矩形 24"/>
              <p:cNvSpPr>
                <a:spLocks noRot="1" noChangeAspect="1" noMove="1" noResize="1" noEditPoints="1" noAdjustHandles="1" noChangeArrowheads="1" noChangeShapeType="1" noTextEdit="1"/>
              </p:cNvSpPr>
              <p:nvPr/>
            </p:nvSpPr>
            <p:spPr>
              <a:xfrm>
                <a:off x="3091864" y="5572896"/>
                <a:ext cx="1654748" cy="369332"/>
              </a:xfrm>
              <a:prstGeom prst="rect">
                <a:avLst/>
              </a:prstGeom>
              <a:blipFill rotWithShape="0">
                <a:blip r:embed="rId6"/>
                <a:stretch>
                  <a:fillRect l="-735" t="-8197" r="-2574" b="-245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矩形 10"/>
              <p:cNvSpPr/>
              <p:nvPr/>
            </p:nvSpPr>
            <p:spPr>
              <a:xfrm>
                <a:off x="1280665" y="2416636"/>
                <a:ext cx="1934440" cy="65954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en-US" i="1" smtClean="0">
                              <a:solidFill>
                                <a:schemeClr val="bg2"/>
                              </a:solidFill>
                              <a:latin typeface="Cambria Math" panose="02040503050406030204" pitchFamily="18" charset="0"/>
                            </a:rPr>
                          </m:ctrlPr>
                        </m:sSupPr>
                        <m:e>
                          <m:f>
                            <m:fPr>
                              <m:ctrlPr>
                                <a:rPr lang="en-US" i="1" smtClean="0">
                                  <a:solidFill>
                                    <a:schemeClr val="bg2"/>
                                  </a:solidFill>
                                  <a:latin typeface="Cambria Math" panose="02040503050406030204" pitchFamily="18" charset="0"/>
                                </a:rPr>
                              </m:ctrlPr>
                            </m:fPr>
                            <m:num>
                              <m:r>
                                <a:rPr lang="en-US" i="1">
                                  <a:solidFill>
                                    <a:schemeClr val="bg2"/>
                                  </a:solidFill>
                                  <a:latin typeface="Cambria Math" panose="02040503050406030204" pitchFamily="18" charset="0"/>
                                </a:rPr>
                                <m:t>𝑆𝑁</m:t>
                              </m:r>
                              <m:sSub>
                                <m:sSubPr>
                                  <m:ctrlPr>
                                    <a:rPr lang="en-US" i="1">
                                      <a:solidFill>
                                        <a:schemeClr val="bg2"/>
                                      </a:solidFill>
                                      <a:latin typeface="Cambria Math" panose="02040503050406030204" pitchFamily="18" charset="0"/>
                                    </a:rPr>
                                  </m:ctrlPr>
                                </m:sSubPr>
                                <m:e>
                                  <m:r>
                                    <a:rPr lang="en-US" i="1">
                                      <a:solidFill>
                                        <a:schemeClr val="bg2"/>
                                      </a:solidFill>
                                      <a:latin typeface="Cambria Math" panose="02040503050406030204" pitchFamily="18" charset="0"/>
                                    </a:rPr>
                                    <m:t>𝑅</m:t>
                                  </m:r>
                                </m:e>
                                <m:sub>
                                  <m:r>
                                    <a:rPr lang="en-US" i="1">
                                      <a:solidFill>
                                        <a:schemeClr val="bg2"/>
                                      </a:solidFill>
                                      <a:latin typeface="Cambria Math" panose="02040503050406030204" pitchFamily="18" charset="0"/>
                                    </a:rPr>
                                    <m:t>𝑟</m:t>
                                  </m:r>
                                </m:sub>
                              </m:sSub>
                            </m:num>
                            <m:den>
                              <m:r>
                                <a:rPr lang="en-US" i="1">
                                  <a:solidFill>
                                    <a:schemeClr val="bg2"/>
                                  </a:solidFill>
                                  <a:latin typeface="Cambria Math" panose="02040503050406030204" pitchFamily="18" charset="0"/>
                                </a:rPr>
                                <m:t>𝑆𝑁</m:t>
                              </m:r>
                              <m:sSub>
                                <m:sSubPr>
                                  <m:ctrlPr>
                                    <a:rPr lang="en-US" i="1">
                                      <a:solidFill>
                                        <a:schemeClr val="bg2"/>
                                      </a:solidFill>
                                      <a:latin typeface="Cambria Math" panose="02040503050406030204" pitchFamily="18" charset="0"/>
                                    </a:rPr>
                                  </m:ctrlPr>
                                </m:sSubPr>
                                <m:e>
                                  <m:r>
                                    <a:rPr lang="en-US" i="1">
                                      <a:solidFill>
                                        <a:schemeClr val="bg2"/>
                                      </a:solidFill>
                                      <a:latin typeface="Cambria Math" panose="02040503050406030204" pitchFamily="18" charset="0"/>
                                    </a:rPr>
                                    <m:t>𝑅</m:t>
                                  </m:r>
                                </m:e>
                                <m:sub>
                                  <m:r>
                                    <a:rPr lang="en-US" i="1">
                                      <a:solidFill>
                                        <a:schemeClr val="bg2"/>
                                      </a:solidFill>
                                      <a:latin typeface="Cambria Math" panose="02040503050406030204" pitchFamily="18" charset="0"/>
                                    </a:rPr>
                                    <m:t>𝑑</m:t>
                                  </m:r>
                                </m:sub>
                              </m:sSub>
                            </m:den>
                          </m:f>
                          <m:r>
                            <a:rPr lang="en-US" i="1" smtClean="0">
                              <a:solidFill>
                                <a:schemeClr val="bg2"/>
                              </a:solidFill>
                              <a:latin typeface="Cambria Math" panose="02040503050406030204" pitchFamily="18" charset="0"/>
                              <a:ea typeface="Cambria Math" panose="02040503050406030204" pitchFamily="18" charset="0"/>
                            </a:rPr>
                            <m:t>≈</m:t>
                          </m:r>
                          <m:f>
                            <m:fPr>
                              <m:ctrlPr>
                                <a:rPr lang="en-US" i="1">
                                  <a:solidFill>
                                    <a:schemeClr val="bg2"/>
                                  </a:solidFill>
                                  <a:latin typeface="Cambria Math" panose="02040503050406030204" pitchFamily="18" charset="0"/>
                                </a:rPr>
                              </m:ctrlPr>
                            </m:fPr>
                            <m:num>
                              <m:sSub>
                                <m:sSubPr>
                                  <m:ctrlPr>
                                    <a:rPr lang="en-US" i="1">
                                      <a:solidFill>
                                        <a:schemeClr val="bg2"/>
                                      </a:solidFill>
                                      <a:latin typeface="Cambria Math" panose="02040503050406030204" pitchFamily="18" charset="0"/>
                                    </a:rPr>
                                  </m:ctrlPr>
                                </m:sSubPr>
                                <m:e>
                                  <m:r>
                                    <a:rPr lang="en-US" b="0" i="1" smtClean="0">
                                      <a:solidFill>
                                        <a:schemeClr val="bg2"/>
                                      </a:solidFill>
                                      <a:latin typeface="Cambria Math" panose="02040503050406030204" pitchFamily="18" charset="0"/>
                                    </a:rPr>
                                    <m:t>𝐺</m:t>
                                  </m:r>
                                </m:e>
                                <m:sub>
                                  <m:r>
                                    <a:rPr lang="en-US" i="1">
                                      <a:solidFill>
                                        <a:schemeClr val="bg2"/>
                                      </a:solidFill>
                                      <a:latin typeface="Cambria Math" panose="02040503050406030204" pitchFamily="18" charset="0"/>
                                    </a:rPr>
                                    <m:t>𝑟</m:t>
                                  </m:r>
                                </m:sub>
                              </m:sSub>
                            </m:num>
                            <m:den>
                              <m:sSub>
                                <m:sSubPr>
                                  <m:ctrlPr>
                                    <a:rPr lang="en-US" i="1">
                                      <a:solidFill>
                                        <a:schemeClr val="bg2"/>
                                      </a:solidFill>
                                      <a:latin typeface="Cambria Math" panose="02040503050406030204" pitchFamily="18" charset="0"/>
                                    </a:rPr>
                                  </m:ctrlPr>
                                </m:sSubPr>
                                <m:e>
                                  <m:r>
                                    <a:rPr lang="en-US" i="1">
                                      <a:solidFill>
                                        <a:schemeClr val="bg2"/>
                                      </a:solidFill>
                                      <a:latin typeface="Cambria Math" panose="02040503050406030204" pitchFamily="18" charset="0"/>
                                    </a:rPr>
                                    <m:t>𝐺</m:t>
                                  </m:r>
                                </m:e>
                                <m:sub>
                                  <m:r>
                                    <a:rPr lang="en-US" b="0" i="1" smtClean="0">
                                      <a:solidFill>
                                        <a:schemeClr val="bg2"/>
                                      </a:solidFill>
                                      <a:latin typeface="Cambria Math" panose="02040503050406030204" pitchFamily="18" charset="0"/>
                                    </a:rPr>
                                    <m:t>𝑑</m:t>
                                  </m:r>
                                </m:sub>
                              </m:sSub>
                            </m:den>
                          </m:f>
                          <m:r>
                            <a:rPr lang="en-US" i="1" smtClean="0">
                              <a:solidFill>
                                <a:schemeClr val="bg2"/>
                              </a:solidFill>
                              <a:latin typeface="Cambria Math" panose="02040503050406030204" pitchFamily="18" charset="0"/>
                              <a:ea typeface="Cambria Math" panose="02040503050406030204" pitchFamily="18" charset="0"/>
                            </a:rPr>
                            <m:t>∙</m:t>
                          </m:r>
                          <m:r>
                            <a:rPr lang="en-US" i="0">
                              <a:solidFill>
                                <a:schemeClr val="bg2"/>
                              </a:solidFill>
                              <a:latin typeface="Cambria Math" panose="02040503050406030204" pitchFamily="18" charset="0"/>
                            </a:rPr>
                            <m:t>|</m:t>
                          </m:r>
                          <m:r>
                            <a:rPr lang="en-US" i="1">
                              <a:solidFill>
                                <a:schemeClr val="bg2"/>
                              </a:solidFill>
                              <a:latin typeface="Cambria Math" panose="02040503050406030204" pitchFamily="18" charset="0"/>
                            </a:rPr>
                            <m:t>𝛤</m:t>
                          </m:r>
                          <m:r>
                            <a:rPr lang="en-US" i="0">
                              <a:solidFill>
                                <a:schemeClr val="bg2"/>
                              </a:solidFill>
                              <a:latin typeface="Cambria Math" panose="02040503050406030204" pitchFamily="18" charset="0"/>
                            </a:rPr>
                            <m:t>|</m:t>
                          </m:r>
                        </m:e>
                        <m:sup>
                          <m:r>
                            <a:rPr lang="en-US" i="0">
                              <a:solidFill>
                                <a:schemeClr val="bg2"/>
                              </a:solidFill>
                              <a:latin typeface="Cambria Math" panose="02040503050406030204" pitchFamily="18" charset="0"/>
                            </a:rPr>
                            <m:t>2</m:t>
                          </m:r>
                        </m:sup>
                      </m:sSup>
                    </m:oMath>
                  </m:oMathPara>
                </a14:m>
                <a:endParaRPr lang="en-US" dirty="0">
                  <a:solidFill>
                    <a:schemeClr val="bg2"/>
                  </a:solidFill>
                </a:endParaRPr>
              </a:p>
            </p:txBody>
          </p:sp>
        </mc:Choice>
        <mc:Fallback xmlns="">
          <p:sp>
            <p:nvSpPr>
              <p:cNvPr id="11" name="矩形 10"/>
              <p:cNvSpPr>
                <a:spLocks noRot="1" noChangeAspect="1" noMove="1" noResize="1" noEditPoints="1" noAdjustHandles="1" noChangeArrowheads="1" noChangeShapeType="1" noTextEdit="1"/>
              </p:cNvSpPr>
              <p:nvPr/>
            </p:nvSpPr>
            <p:spPr>
              <a:xfrm>
                <a:off x="1280665" y="2416636"/>
                <a:ext cx="1934440" cy="659540"/>
              </a:xfrm>
              <a:prstGeom prst="rect">
                <a:avLst/>
              </a:prstGeom>
              <a:blipFill rotWithShape="0">
                <a:blip r:embed="rId7"/>
                <a:stretch>
                  <a:fillRect/>
                </a:stretch>
              </a:blipFill>
            </p:spPr>
            <p:txBody>
              <a:bodyPr/>
              <a:lstStyle/>
              <a:p>
                <a:r>
                  <a:rPr lang="en-US">
                    <a:noFill/>
                  </a:rPr>
                  <a:t> </a:t>
                </a:r>
              </a:p>
            </p:txBody>
          </p:sp>
        </mc:Fallback>
      </mc:AlternateContent>
      <p:sp>
        <p:nvSpPr>
          <p:cNvPr id="26" name="矩形 25"/>
          <p:cNvSpPr/>
          <p:nvPr/>
        </p:nvSpPr>
        <p:spPr>
          <a:xfrm>
            <a:off x="173887" y="4585406"/>
            <a:ext cx="864339" cy="369332"/>
          </a:xfrm>
          <a:prstGeom prst="rect">
            <a:avLst/>
          </a:prstGeom>
        </p:spPr>
        <p:txBody>
          <a:bodyPr wrap="none">
            <a:spAutoFit/>
          </a:bodyPr>
          <a:lstStyle/>
          <a:p>
            <a:r>
              <a:rPr lang="en-US" altLang="zh-CN" dirty="0" smtClean="0">
                <a:solidFill>
                  <a:schemeClr val="bg2"/>
                </a:solidFill>
              </a:rPr>
              <a:t>Where:</a:t>
            </a:r>
            <a:endParaRPr lang="en-US" dirty="0">
              <a:solidFill>
                <a:schemeClr val="bg2"/>
              </a:solidFill>
            </a:endParaRPr>
          </a:p>
        </p:txBody>
      </p:sp>
      <mc:AlternateContent xmlns:mc="http://schemas.openxmlformats.org/markup-compatibility/2006" xmlns:a14="http://schemas.microsoft.com/office/drawing/2010/main">
        <mc:Choice Requires="a14">
          <p:sp>
            <p:nvSpPr>
              <p:cNvPr id="12" name="矩形 11"/>
              <p:cNvSpPr/>
              <p:nvPr/>
            </p:nvSpPr>
            <p:spPr>
              <a:xfrm>
                <a:off x="1289351" y="3119623"/>
                <a:ext cx="5561907" cy="84356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smtClean="0">
                          <a:solidFill>
                            <a:schemeClr val="bg2"/>
                          </a:solidFill>
                          <a:latin typeface="Cambria Math" panose="02040503050406030204" pitchFamily="18" charset="0"/>
                        </a:rPr>
                        <m:t>𝛤</m:t>
                      </m:r>
                      <m:r>
                        <a:rPr lang="en-US" b="0" i="1" smtClean="0">
                          <a:solidFill>
                            <a:schemeClr val="bg2"/>
                          </a:solidFill>
                          <a:latin typeface="Cambria Math" panose="02040503050406030204" pitchFamily="18" charset="0"/>
                        </a:rPr>
                        <m:t>=</m:t>
                      </m:r>
                      <m:f>
                        <m:fPr>
                          <m:ctrlPr>
                            <a:rPr lang="en-US" i="1" smtClean="0">
                              <a:solidFill>
                                <a:schemeClr val="bg2"/>
                              </a:solidFill>
                              <a:latin typeface="Cambria Math" panose="02040503050406030204" pitchFamily="18" charset="0"/>
                            </a:rPr>
                          </m:ctrlPr>
                        </m:fPr>
                        <m:num>
                          <m:d>
                            <m:dPr>
                              <m:endChr m:val=""/>
                              <m:ctrlPr>
                                <a:rPr lang="en-US" i="1">
                                  <a:solidFill>
                                    <a:schemeClr val="bg2"/>
                                  </a:solidFill>
                                  <a:latin typeface="Cambria Math" panose="02040503050406030204" pitchFamily="18" charset="0"/>
                                </a:rPr>
                              </m:ctrlPr>
                            </m:dPr>
                            <m:e>
                              <m:r>
                                <m:rPr>
                                  <m:nor/>
                                </m:rPr>
                                <a:rPr lang="en-US" i="1">
                                  <a:solidFill>
                                    <a:schemeClr val="bg2"/>
                                  </a:solidFill>
                                  <a:latin typeface="Cambria Math" panose="02040503050406030204" pitchFamily="18" charset="0"/>
                                </a:rPr>
                                <m:t>1−</m:t>
                              </m:r>
                              <m:sSub>
                                <m:sSubPr>
                                  <m:ctrlPr>
                                    <a:rPr lang="en-US" i="1">
                                      <a:solidFill>
                                        <a:schemeClr val="bg2"/>
                                      </a:solidFill>
                                      <a:latin typeface="Cambria Math" panose="02040503050406030204" pitchFamily="18" charset="0"/>
                                    </a:rPr>
                                  </m:ctrlPr>
                                </m:sSubPr>
                                <m:e>
                                  <m:r>
                                    <a:rPr lang="en-US" i="1">
                                      <a:solidFill>
                                        <a:schemeClr val="bg2"/>
                                      </a:solidFill>
                                      <a:latin typeface="Cambria Math" panose="02040503050406030204" pitchFamily="18" charset="0"/>
                                    </a:rPr>
                                    <m:t>𝜀</m:t>
                                  </m:r>
                                </m:e>
                                <m:sub>
                                  <m:r>
                                    <a:rPr lang="en-US" i="1">
                                      <a:solidFill>
                                        <a:schemeClr val="bg2"/>
                                      </a:solidFill>
                                      <a:latin typeface="Cambria Math" panose="02040503050406030204" pitchFamily="18" charset="0"/>
                                    </a:rPr>
                                    <m:t>𝑟</m:t>
                                  </m:r>
                                </m:sub>
                              </m:sSub>
                              <m:r>
                                <a:rPr lang="en-US" i="0">
                                  <a:solidFill>
                                    <a:schemeClr val="bg2"/>
                                  </a:solidFill>
                                  <a:latin typeface="Cambria Math" panose="02040503050406030204" pitchFamily="18" charset="0"/>
                                </a:rPr>
                                <m:t>)</m:t>
                              </m:r>
                              <m:sSup>
                                <m:sSupPr>
                                  <m:ctrlPr>
                                    <a:rPr lang="en-US" i="1">
                                      <a:solidFill>
                                        <a:schemeClr val="bg2"/>
                                      </a:solidFill>
                                      <a:latin typeface="Cambria Math" panose="02040503050406030204" pitchFamily="18" charset="0"/>
                                    </a:rPr>
                                  </m:ctrlPr>
                                </m:sSupPr>
                                <m:e>
                                  <m:r>
                                    <m:rPr>
                                      <m:sty m:val="p"/>
                                    </m:rPr>
                                    <a:rPr lang="en-US" i="0">
                                      <a:solidFill>
                                        <a:schemeClr val="bg2"/>
                                      </a:solidFill>
                                      <a:latin typeface="Cambria Math" panose="02040503050406030204" pitchFamily="18" charset="0"/>
                                    </a:rPr>
                                    <m:t>cos</m:t>
                                  </m:r>
                                </m:e>
                                <m:sup>
                                  <m:r>
                                    <a:rPr lang="en-US" i="0">
                                      <a:solidFill>
                                        <a:schemeClr val="bg2"/>
                                      </a:solidFill>
                                      <a:latin typeface="Cambria Math" panose="02040503050406030204" pitchFamily="18" charset="0"/>
                                    </a:rPr>
                                    <m:t>2</m:t>
                                  </m:r>
                                </m:sup>
                              </m:sSup>
                              <m:r>
                                <a:rPr lang="en-US" i="1">
                                  <a:solidFill>
                                    <a:schemeClr val="bg2"/>
                                  </a:solidFill>
                                  <a:latin typeface="Cambria Math" panose="02040503050406030204" pitchFamily="18" charset="0"/>
                                </a:rPr>
                                <m:t>𝜃</m:t>
                              </m:r>
                            </m:e>
                          </m:d>
                        </m:num>
                        <m:den>
                          <m:d>
                            <m:dPr>
                              <m:ctrlPr>
                                <a:rPr lang="en-US" i="1">
                                  <a:solidFill>
                                    <a:schemeClr val="bg2"/>
                                  </a:solidFill>
                                  <a:latin typeface="Cambria Math" panose="02040503050406030204" pitchFamily="18" charset="0"/>
                                </a:rPr>
                              </m:ctrlPr>
                            </m:dPr>
                            <m:e>
                              <m:r>
                                <m:rPr>
                                  <m:sty m:val="p"/>
                                </m:rPr>
                                <a:rPr lang="en-US" i="0">
                                  <a:solidFill>
                                    <a:schemeClr val="bg2"/>
                                  </a:solidFill>
                                  <a:latin typeface="Cambria Math" panose="02040503050406030204" pitchFamily="18" charset="0"/>
                                </a:rPr>
                                <m:t>sin</m:t>
                              </m:r>
                              <m:r>
                                <a:rPr lang="en-US" i="1">
                                  <a:solidFill>
                                    <a:schemeClr val="bg2"/>
                                  </a:solidFill>
                                  <a:latin typeface="Cambria Math" panose="02040503050406030204" pitchFamily="18" charset="0"/>
                                </a:rPr>
                                <m:t>𝜃</m:t>
                              </m:r>
                              <m:r>
                                <a:rPr lang="en-US" i="0">
                                  <a:solidFill>
                                    <a:schemeClr val="bg2"/>
                                  </a:solidFill>
                                  <a:latin typeface="Cambria Math" panose="02040503050406030204" pitchFamily="18" charset="0"/>
                                </a:rPr>
                                <m:t>+</m:t>
                              </m:r>
                              <m:rad>
                                <m:radPr>
                                  <m:degHide m:val="on"/>
                                  <m:ctrlPr>
                                    <a:rPr lang="en-US" i="1">
                                      <a:solidFill>
                                        <a:schemeClr val="bg2"/>
                                      </a:solidFill>
                                      <a:latin typeface="Cambria Math" panose="02040503050406030204" pitchFamily="18" charset="0"/>
                                    </a:rPr>
                                  </m:ctrlPr>
                                </m:radPr>
                                <m:deg/>
                                <m:e>
                                  <m:d>
                                    <m:dPr>
                                      <m:ctrlPr>
                                        <a:rPr lang="en-US" i="1">
                                          <a:solidFill>
                                            <a:schemeClr val="bg2"/>
                                          </a:solidFill>
                                          <a:latin typeface="Cambria Math" panose="02040503050406030204" pitchFamily="18" charset="0"/>
                                        </a:rPr>
                                      </m:ctrlPr>
                                    </m:dPr>
                                    <m:e>
                                      <m:sSub>
                                        <m:sSubPr>
                                          <m:ctrlPr>
                                            <a:rPr lang="en-US" i="1">
                                              <a:solidFill>
                                                <a:schemeClr val="bg2"/>
                                              </a:solidFill>
                                              <a:latin typeface="Cambria Math" panose="02040503050406030204" pitchFamily="18" charset="0"/>
                                            </a:rPr>
                                          </m:ctrlPr>
                                        </m:sSubPr>
                                        <m:e>
                                          <m:r>
                                            <a:rPr lang="en-US" i="1">
                                              <a:solidFill>
                                                <a:schemeClr val="bg2"/>
                                              </a:solidFill>
                                              <a:latin typeface="Cambria Math" panose="02040503050406030204" pitchFamily="18" charset="0"/>
                                            </a:rPr>
                                            <m:t>𝜀</m:t>
                                          </m:r>
                                        </m:e>
                                        <m:sub>
                                          <m:r>
                                            <a:rPr lang="en-US" i="1">
                                              <a:solidFill>
                                                <a:schemeClr val="bg2"/>
                                              </a:solidFill>
                                              <a:latin typeface="Cambria Math" panose="02040503050406030204" pitchFamily="18" charset="0"/>
                                            </a:rPr>
                                            <m:t>𝑟</m:t>
                                          </m:r>
                                        </m:sub>
                                      </m:sSub>
                                      <m:r>
                                        <a:rPr lang="en-US" i="0">
                                          <a:solidFill>
                                            <a:schemeClr val="bg2"/>
                                          </a:solidFill>
                                          <a:latin typeface="Cambria Math" panose="02040503050406030204" pitchFamily="18" charset="0"/>
                                        </a:rPr>
                                        <m:t>−</m:t>
                                      </m:r>
                                      <m:sSup>
                                        <m:sSupPr>
                                          <m:ctrlPr>
                                            <a:rPr lang="en-US" i="1">
                                              <a:solidFill>
                                                <a:schemeClr val="bg2"/>
                                              </a:solidFill>
                                              <a:latin typeface="Cambria Math" panose="02040503050406030204" pitchFamily="18" charset="0"/>
                                            </a:rPr>
                                          </m:ctrlPr>
                                        </m:sSupPr>
                                        <m:e>
                                          <m:r>
                                            <m:rPr>
                                              <m:sty m:val="p"/>
                                            </m:rPr>
                                            <a:rPr lang="en-US" i="0">
                                              <a:solidFill>
                                                <a:schemeClr val="bg2"/>
                                              </a:solidFill>
                                              <a:latin typeface="Cambria Math" panose="02040503050406030204" pitchFamily="18" charset="0"/>
                                            </a:rPr>
                                            <m:t>cos</m:t>
                                          </m:r>
                                        </m:e>
                                        <m:sup>
                                          <m:r>
                                            <a:rPr lang="en-US" i="0">
                                              <a:solidFill>
                                                <a:schemeClr val="bg2"/>
                                              </a:solidFill>
                                              <a:latin typeface="Cambria Math" panose="02040503050406030204" pitchFamily="18" charset="0"/>
                                            </a:rPr>
                                            <m:t>2</m:t>
                                          </m:r>
                                        </m:sup>
                                      </m:sSup>
                                      <m:r>
                                        <a:rPr lang="en-US" i="1">
                                          <a:solidFill>
                                            <a:schemeClr val="bg2"/>
                                          </a:solidFill>
                                          <a:latin typeface="Cambria Math" panose="02040503050406030204" pitchFamily="18" charset="0"/>
                                        </a:rPr>
                                        <m:t>𝜃</m:t>
                                      </m:r>
                                    </m:e>
                                  </m:d>
                                </m:e>
                              </m:rad>
                              <m:r>
                                <a:rPr lang="en-US" i="0">
                                  <a:solidFill>
                                    <a:schemeClr val="bg2"/>
                                  </a:solidFill>
                                  <a:latin typeface="Cambria Math" panose="02040503050406030204" pitchFamily="18" charset="0"/>
                                </a:rPr>
                                <m:t>)(</m:t>
                              </m:r>
                              <m:sSub>
                                <m:sSubPr>
                                  <m:ctrlPr>
                                    <a:rPr lang="en-US" i="1">
                                      <a:solidFill>
                                        <a:schemeClr val="bg2"/>
                                      </a:solidFill>
                                      <a:latin typeface="Cambria Math" panose="02040503050406030204" pitchFamily="18" charset="0"/>
                                    </a:rPr>
                                  </m:ctrlPr>
                                </m:sSubPr>
                                <m:e>
                                  <m:r>
                                    <a:rPr lang="en-US" i="1">
                                      <a:solidFill>
                                        <a:schemeClr val="bg2"/>
                                      </a:solidFill>
                                      <a:latin typeface="Cambria Math" panose="02040503050406030204" pitchFamily="18" charset="0"/>
                                    </a:rPr>
                                    <m:t>𝜀</m:t>
                                  </m:r>
                                </m:e>
                                <m:sub>
                                  <m:r>
                                    <a:rPr lang="en-US" i="1">
                                      <a:solidFill>
                                        <a:schemeClr val="bg2"/>
                                      </a:solidFill>
                                      <a:latin typeface="Cambria Math" panose="02040503050406030204" pitchFamily="18" charset="0"/>
                                    </a:rPr>
                                    <m:t>𝑟</m:t>
                                  </m:r>
                                </m:sub>
                              </m:sSub>
                              <m:r>
                                <m:rPr>
                                  <m:sty m:val="p"/>
                                </m:rPr>
                                <a:rPr lang="en-US" i="0">
                                  <a:solidFill>
                                    <a:schemeClr val="bg2"/>
                                  </a:solidFill>
                                  <a:latin typeface="Cambria Math" panose="02040503050406030204" pitchFamily="18" charset="0"/>
                                </a:rPr>
                                <m:t>sin</m:t>
                              </m:r>
                              <m:r>
                                <a:rPr lang="en-US" i="1">
                                  <a:solidFill>
                                    <a:schemeClr val="bg2"/>
                                  </a:solidFill>
                                  <a:latin typeface="Cambria Math" panose="02040503050406030204" pitchFamily="18" charset="0"/>
                                </a:rPr>
                                <m:t>𝜃</m:t>
                              </m:r>
                              <m:r>
                                <a:rPr lang="en-US" i="0">
                                  <a:solidFill>
                                    <a:schemeClr val="bg2"/>
                                  </a:solidFill>
                                  <a:latin typeface="Cambria Math" panose="02040503050406030204" pitchFamily="18" charset="0"/>
                                </a:rPr>
                                <m:t>+</m:t>
                              </m:r>
                              <m:rad>
                                <m:radPr>
                                  <m:degHide m:val="on"/>
                                  <m:ctrlPr>
                                    <a:rPr lang="en-US" i="1">
                                      <a:solidFill>
                                        <a:schemeClr val="bg2"/>
                                      </a:solidFill>
                                      <a:latin typeface="Cambria Math" panose="02040503050406030204" pitchFamily="18" charset="0"/>
                                    </a:rPr>
                                  </m:ctrlPr>
                                </m:radPr>
                                <m:deg/>
                                <m:e>
                                  <m:d>
                                    <m:dPr>
                                      <m:ctrlPr>
                                        <a:rPr lang="en-US" i="1">
                                          <a:solidFill>
                                            <a:schemeClr val="bg2"/>
                                          </a:solidFill>
                                          <a:latin typeface="Cambria Math" panose="02040503050406030204" pitchFamily="18" charset="0"/>
                                        </a:rPr>
                                      </m:ctrlPr>
                                    </m:dPr>
                                    <m:e>
                                      <m:sSub>
                                        <m:sSubPr>
                                          <m:ctrlPr>
                                            <a:rPr lang="en-US" i="1">
                                              <a:solidFill>
                                                <a:schemeClr val="bg2"/>
                                              </a:solidFill>
                                              <a:latin typeface="Cambria Math" panose="02040503050406030204" pitchFamily="18" charset="0"/>
                                            </a:rPr>
                                          </m:ctrlPr>
                                        </m:sSubPr>
                                        <m:e>
                                          <m:r>
                                            <a:rPr lang="en-US" i="1">
                                              <a:solidFill>
                                                <a:schemeClr val="bg2"/>
                                              </a:solidFill>
                                              <a:latin typeface="Cambria Math" panose="02040503050406030204" pitchFamily="18" charset="0"/>
                                            </a:rPr>
                                            <m:t>𝜀</m:t>
                                          </m:r>
                                        </m:e>
                                        <m:sub>
                                          <m:r>
                                            <a:rPr lang="en-US" i="1">
                                              <a:solidFill>
                                                <a:schemeClr val="bg2"/>
                                              </a:solidFill>
                                              <a:latin typeface="Cambria Math" panose="02040503050406030204" pitchFamily="18" charset="0"/>
                                            </a:rPr>
                                            <m:t>𝑟</m:t>
                                          </m:r>
                                        </m:sub>
                                      </m:sSub>
                                      <m:r>
                                        <a:rPr lang="en-US" i="0">
                                          <a:solidFill>
                                            <a:schemeClr val="bg2"/>
                                          </a:solidFill>
                                          <a:latin typeface="Cambria Math" panose="02040503050406030204" pitchFamily="18" charset="0"/>
                                        </a:rPr>
                                        <m:t>−</m:t>
                                      </m:r>
                                      <m:sSup>
                                        <m:sSupPr>
                                          <m:ctrlPr>
                                            <a:rPr lang="en-US" i="1">
                                              <a:solidFill>
                                                <a:schemeClr val="bg2"/>
                                              </a:solidFill>
                                              <a:latin typeface="Cambria Math" panose="02040503050406030204" pitchFamily="18" charset="0"/>
                                            </a:rPr>
                                          </m:ctrlPr>
                                        </m:sSupPr>
                                        <m:e>
                                          <m:r>
                                            <m:rPr>
                                              <m:sty m:val="p"/>
                                            </m:rPr>
                                            <a:rPr lang="en-US" i="0">
                                              <a:solidFill>
                                                <a:schemeClr val="bg2"/>
                                              </a:solidFill>
                                              <a:latin typeface="Cambria Math" panose="02040503050406030204" pitchFamily="18" charset="0"/>
                                            </a:rPr>
                                            <m:t>cos</m:t>
                                          </m:r>
                                        </m:e>
                                        <m:sup>
                                          <m:r>
                                            <a:rPr lang="en-US" i="0">
                                              <a:solidFill>
                                                <a:schemeClr val="bg2"/>
                                              </a:solidFill>
                                              <a:latin typeface="Cambria Math" panose="02040503050406030204" pitchFamily="18" charset="0"/>
                                            </a:rPr>
                                            <m:t>2</m:t>
                                          </m:r>
                                        </m:sup>
                                      </m:sSup>
                                      <m:r>
                                        <a:rPr lang="en-US" i="1">
                                          <a:solidFill>
                                            <a:schemeClr val="bg2"/>
                                          </a:solidFill>
                                          <a:latin typeface="Cambria Math" panose="02040503050406030204" pitchFamily="18" charset="0"/>
                                        </a:rPr>
                                        <m:t>𝜃</m:t>
                                      </m:r>
                                    </m:e>
                                  </m:d>
                                </m:e>
                              </m:rad>
                            </m:e>
                          </m:d>
                        </m:den>
                      </m:f>
                    </m:oMath>
                  </m:oMathPara>
                </a14:m>
                <a:endParaRPr lang="en-US" dirty="0">
                  <a:solidFill>
                    <a:schemeClr val="bg2"/>
                  </a:solidFill>
                </a:endParaRPr>
              </a:p>
            </p:txBody>
          </p:sp>
        </mc:Choice>
        <mc:Fallback xmlns="">
          <p:sp>
            <p:nvSpPr>
              <p:cNvPr id="12" name="矩形 11"/>
              <p:cNvSpPr>
                <a:spLocks noRot="1" noChangeAspect="1" noMove="1" noResize="1" noEditPoints="1" noAdjustHandles="1" noChangeArrowheads="1" noChangeShapeType="1" noTextEdit="1"/>
              </p:cNvSpPr>
              <p:nvPr/>
            </p:nvSpPr>
            <p:spPr>
              <a:xfrm>
                <a:off x="1289351" y="3119623"/>
                <a:ext cx="5561907" cy="843564"/>
              </a:xfrm>
              <a:prstGeom prst="rect">
                <a:avLst/>
              </a:prstGeom>
              <a:blipFill rotWithShape="0">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矩形 31"/>
              <p:cNvSpPr/>
              <p:nvPr/>
            </p:nvSpPr>
            <p:spPr>
              <a:xfrm>
                <a:off x="1289351" y="4093340"/>
                <a:ext cx="5007268"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chemeClr val="bg2"/>
                              </a:solidFill>
                              <a:latin typeface="Cambria Math" panose="02040503050406030204" pitchFamily="18" charset="0"/>
                            </a:rPr>
                          </m:ctrlPr>
                        </m:sSubPr>
                        <m:e>
                          <m:r>
                            <a:rPr lang="en-US" i="1">
                              <a:solidFill>
                                <a:schemeClr val="bg2"/>
                              </a:solidFill>
                              <a:latin typeface="Cambria Math" panose="02040503050406030204" pitchFamily="18" charset="0"/>
                            </a:rPr>
                            <m:t>𝜀</m:t>
                          </m:r>
                        </m:e>
                        <m:sub>
                          <m:r>
                            <a:rPr lang="en-US" i="1">
                              <a:solidFill>
                                <a:schemeClr val="bg2"/>
                              </a:solidFill>
                              <a:latin typeface="Cambria Math" panose="02040503050406030204" pitchFamily="18" charset="0"/>
                            </a:rPr>
                            <m:t>𝑟</m:t>
                          </m:r>
                        </m:sub>
                      </m:sSub>
                      <m:r>
                        <a:rPr lang="en-US" b="0" i="1" smtClean="0">
                          <a:solidFill>
                            <a:schemeClr val="bg2"/>
                          </a:solidFill>
                          <a:latin typeface="Cambria Math" panose="02040503050406030204" pitchFamily="18" charset="0"/>
                        </a:rPr>
                        <m:t>=2.8603+3.7463</m:t>
                      </m:r>
                      <m:r>
                        <a:rPr lang="en-US" i="1" smtClean="0">
                          <a:solidFill>
                            <a:schemeClr val="bg2"/>
                          </a:solidFill>
                          <a:latin typeface="Cambria Math" panose="02040503050406030204" pitchFamily="18" charset="0"/>
                          <a:ea typeface="Cambria Math" panose="02040503050406030204" pitchFamily="18" charset="0"/>
                        </a:rPr>
                        <m:t>∙</m:t>
                      </m:r>
                      <m:r>
                        <a:rPr lang="en-US" b="0" i="1" smtClean="0">
                          <a:solidFill>
                            <a:schemeClr val="bg2"/>
                          </a:solidFill>
                          <a:latin typeface="Cambria Math" panose="02040503050406030204" pitchFamily="18" charset="0"/>
                          <a:ea typeface="Cambria Math" panose="02040503050406030204" pitchFamily="18" charset="0"/>
                        </a:rPr>
                        <m:t>𝑆𝑀𝐶</m:t>
                      </m:r>
                      <m:r>
                        <a:rPr lang="en-US" b="0" i="1" smtClean="0">
                          <a:solidFill>
                            <a:schemeClr val="bg2"/>
                          </a:solidFill>
                          <a:latin typeface="Cambria Math" panose="02040503050406030204" pitchFamily="18" charset="0"/>
                          <a:ea typeface="Cambria Math" panose="02040503050406030204" pitchFamily="18" charset="0"/>
                        </a:rPr>
                        <m:t>+119.1755∙</m:t>
                      </m:r>
                      <m:sSup>
                        <m:sSupPr>
                          <m:ctrlPr>
                            <a:rPr lang="en-US" i="1" smtClean="0">
                              <a:solidFill>
                                <a:schemeClr val="bg2"/>
                              </a:solidFill>
                              <a:latin typeface="Cambria Math" panose="02040503050406030204" pitchFamily="18" charset="0"/>
                              <a:ea typeface="Cambria Math" panose="02040503050406030204" pitchFamily="18" charset="0"/>
                            </a:rPr>
                          </m:ctrlPr>
                        </m:sSupPr>
                        <m:e>
                          <m:r>
                            <a:rPr lang="en-US" i="1">
                              <a:solidFill>
                                <a:schemeClr val="bg2"/>
                              </a:solidFill>
                              <a:latin typeface="Cambria Math" panose="02040503050406030204" pitchFamily="18" charset="0"/>
                              <a:ea typeface="Cambria Math" panose="02040503050406030204" pitchFamily="18" charset="0"/>
                            </a:rPr>
                            <m:t>𝑆𝑀𝐶</m:t>
                          </m:r>
                        </m:e>
                        <m:sup>
                          <m:r>
                            <a:rPr lang="en-US" b="0" i="1" smtClean="0">
                              <a:solidFill>
                                <a:schemeClr val="bg2"/>
                              </a:solidFill>
                              <a:latin typeface="Cambria Math" panose="02040503050406030204" pitchFamily="18" charset="0"/>
                              <a:ea typeface="Cambria Math" panose="02040503050406030204" pitchFamily="18" charset="0"/>
                            </a:rPr>
                            <m:t>2</m:t>
                          </m:r>
                        </m:sup>
                      </m:sSup>
                    </m:oMath>
                  </m:oMathPara>
                </a14:m>
                <a:endParaRPr lang="en-US" dirty="0">
                  <a:solidFill>
                    <a:schemeClr val="bg2"/>
                  </a:solidFill>
                </a:endParaRPr>
              </a:p>
            </p:txBody>
          </p:sp>
        </mc:Choice>
        <mc:Fallback xmlns="">
          <p:sp>
            <p:nvSpPr>
              <p:cNvPr id="32" name="矩形 31"/>
              <p:cNvSpPr>
                <a:spLocks noRot="1" noChangeAspect="1" noMove="1" noResize="1" noEditPoints="1" noAdjustHandles="1" noChangeArrowheads="1" noChangeShapeType="1" noTextEdit="1"/>
              </p:cNvSpPr>
              <p:nvPr/>
            </p:nvSpPr>
            <p:spPr>
              <a:xfrm>
                <a:off x="1289351" y="4093340"/>
                <a:ext cx="5007268" cy="369332"/>
              </a:xfrm>
              <a:prstGeom prst="rect">
                <a:avLst/>
              </a:prstGeom>
              <a:blipFill rotWithShape="0">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4" name="矩形 33"/>
              <p:cNvSpPr/>
              <p:nvPr/>
            </p:nvSpPr>
            <p:spPr>
              <a:xfrm>
                <a:off x="4746612" y="5572896"/>
                <a:ext cx="2128981" cy="369332"/>
              </a:xfrm>
              <a:prstGeom prst="rect">
                <a:avLst/>
              </a:prstGeom>
            </p:spPr>
            <p:txBody>
              <a:bodyPr wrap="none">
                <a:spAutoFit/>
              </a:bodyPr>
              <a:lstStyle/>
              <a:p>
                <a14:m>
                  <m:oMath xmlns:m="http://schemas.openxmlformats.org/officeDocument/2006/math">
                    <m:sSub>
                      <m:sSubPr>
                        <m:ctrlPr>
                          <a:rPr lang="en-US" i="1" smtClean="0">
                            <a:solidFill>
                              <a:schemeClr val="bg2"/>
                            </a:solidFill>
                            <a:latin typeface="Cambria Math" panose="02040503050406030204" pitchFamily="18" charset="0"/>
                          </a:rPr>
                        </m:ctrlPr>
                      </m:sSubPr>
                      <m:e>
                        <m:r>
                          <a:rPr lang="en-US" i="1">
                            <a:solidFill>
                              <a:schemeClr val="bg2"/>
                            </a:solidFill>
                            <a:latin typeface="Cambria Math" panose="02040503050406030204" pitchFamily="18" charset="0"/>
                          </a:rPr>
                          <m:t>𝐺</m:t>
                        </m:r>
                      </m:e>
                      <m:sub>
                        <m:r>
                          <a:rPr lang="en-US" i="1">
                            <a:solidFill>
                              <a:schemeClr val="bg2"/>
                            </a:solidFill>
                            <a:latin typeface="Cambria Math" panose="02040503050406030204" pitchFamily="18" charset="0"/>
                          </a:rPr>
                          <m:t>𝑑</m:t>
                        </m:r>
                      </m:sub>
                    </m:sSub>
                    <m:r>
                      <a:rPr lang="en-US" b="0" i="1" smtClean="0">
                        <a:solidFill>
                          <a:schemeClr val="bg2"/>
                        </a:solidFill>
                        <a:latin typeface="Cambria Math" panose="02040503050406030204" pitchFamily="18" charset="0"/>
                      </a:rPr>
                      <m:t>,</m:t>
                    </m:r>
                    <m:sSub>
                      <m:sSubPr>
                        <m:ctrlPr>
                          <a:rPr lang="en-US" i="1">
                            <a:solidFill>
                              <a:schemeClr val="bg2"/>
                            </a:solidFill>
                            <a:latin typeface="Cambria Math" panose="02040503050406030204" pitchFamily="18" charset="0"/>
                          </a:rPr>
                        </m:ctrlPr>
                      </m:sSubPr>
                      <m:e>
                        <m:r>
                          <a:rPr lang="en-US" i="1">
                            <a:solidFill>
                              <a:schemeClr val="bg2"/>
                            </a:solidFill>
                            <a:latin typeface="Cambria Math" panose="02040503050406030204" pitchFamily="18" charset="0"/>
                          </a:rPr>
                          <m:t>𝐺</m:t>
                        </m:r>
                      </m:e>
                      <m:sub>
                        <m:r>
                          <a:rPr lang="en-US" i="1">
                            <a:solidFill>
                              <a:schemeClr val="bg2"/>
                            </a:solidFill>
                            <a:latin typeface="Cambria Math" panose="02040503050406030204" pitchFamily="18" charset="0"/>
                          </a:rPr>
                          <m:t>𝑟</m:t>
                        </m:r>
                      </m:sub>
                    </m:sSub>
                  </m:oMath>
                </a14:m>
                <a:r>
                  <a:rPr lang="en-US" dirty="0" smtClean="0">
                    <a:solidFill>
                      <a:schemeClr val="bg2"/>
                    </a:solidFill>
                  </a:rPr>
                  <a:t>: </a:t>
                </a:r>
                <a:r>
                  <a:rPr lang="en-US" altLang="zh-CN" dirty="0" smtClean="0">
                    <a:solidFill>
                      <a:schemeClr val="bg2"/>
                    </a:solidFill>
                  </a:rPr>
                  <a:t>antenna gain;</a:t>
                </a:r>
                <a:endParaRPr lang="en-US" dirty="0">
                  <a:solidFill>
                    <a:schemeClr val="bg2"/>
                  </a:solidFill>
                </a:endParaRPr>
              </a:p>
            </p:txBody>
          </p:sp>
        </mc:Choice>
        <mc:Fallback xmlns="">
          <p:sp>
            <p:nvSpPr>
              <p:cNvPr id="34" name="矩形 33"/>
              <p:cNvSpPr>
                <a:spLocks noRot="1" noChangeAspect="1" noMove="1" noResize="1" noEditPoints="1" noAdjustHandles="1" noChangeArrowheads="1" noChangeShapeType="1" noTextEdit="1"/>
              </p:cNvSpPr>
              <p:nvPr/>
            </p:nvSpPr>
            <p:spPr>
              <a:xfrm>
                <a:off x="4746612" y="5572896"/>
                <a:ext cx="2128981" cy="369332"/>
              </a:xfrm>
              <a:prstGeom prst="rect">
                <a:avLst/>
              </a:prstGeom>
              <a:blipFill rotWithShape="0">
                <a:blip r:embed="rId10"/>
                <a:stretch>
                  <a:fillRect t="-8197" r="-1433" b="-245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5" name="矩形 34"/>
              <p:cNvSpPr/>
              <p:nvPr/>
            </p:nvSpPr>
            <p:spPr>
              <a:xfrm>
                <a:off x="827333" y="6061602"/>
                <a:ext cx="2444259" cy="369332"/>
              </a:xfrm>
              <a:prstGeom prst="rect">
                <a:avLst/>
              </a:prstGeom>
            </p:spPr>
            <p:txBody>
              <a:bodyPr wrap="none">
                <a:spAutoFit/>
              </a:bodyPr>
              <a:lstStyle/>
              <a:p>
                <a14:m>
                  <m:oMath xmlns:m="http://schemas.openxmlformats.org/officeDocument/2006/math">
                    <m:r>
                      <a:rPr lang="en-US" i="1">
                        <a:solidFill>
                          <a:schemeClr val="bg2"/>
                        </a:solidFill>
                        <a:latin typeface="Cambria Math" panose="02040503050406030204" pitchFamily="18" charset="0"/>
                      </a:rPr>
                      <m:t>𝛤</m:t>
                    </m:r>
                  </m:oMath>
                </a14:m>
                <a:r>
                  <a:rPr lang="en-US" dirty="0" smtClean="0">
                    <a:solidFill>
                      <a:schemeClr val="bg2"/>
                    </a:solidFill>
                  </a:rPr>
                  <a:t>: reflection coefficient;</a:t>
                </a:r>
                <a:endParaRPr lang="en-US" dirty="0">
                  <a:solidFill>
                    <a:schemeClr val="bg2"/>
                  </a:solidFill>
                </a:endParaRPr>
              </a:p>
            </p:txBody>
          </p:sp>
        </mc:Choice>
        <mc:Fallback xmlns="">
          <p:sp>
            <p:nvSpPr>
              <p:cNvPr id="35" name="矩形 34"/>
              <p:cNvSpPr>
                <a:spLocks noRot="1" noChangeAspect="1" noMove="1" noResize="1" noEditPoints="1" noAdjustHandles="1" noChangeArrowheads="1" noChangeShapeType="1" noTextEdit="1"/>
              </p:cNvSpPr>
              <p:nvPr/>
            </p:nvSpPr>
            <p:spPr>
              <a:xfrm>
                <a:off x="827333" y="6061602"/>
                <a:ext cx="2444259" cy="369332"/>
              </a:xfrm>
              <a:prstGeom prst="rect">
                <a:avLst/>
              </a:prstGeom>
              <a:blipFill rotWithShape="0">
                <a:blip r:embed="rId11"/>
                <a:stretch>
                  <a:fillRect t="-8197" r="-748" b="-245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矩形 36"/>
              <p:cNvSpPr/>
              <p:nvPr/>
            </p:nvSpPr>
            <p:spPr>
              <a:xfrm>
                <a:off x="3271592" y="6039348"/>
                <a:ext cx="2474973" cy="369332"/>
              </a:xfrm>
              <a:prstGeom prst="rect">
                <a:avLst/>
              </a:prstGeom>
            </p:spPr>
            <p:txBody>
              <a:bodyPr wrap="none">
                <a:spAutoFit/>
              </a:bodyPr>
              <a:lstStyle/>
              <a:p>
                <a14:m>
                  <m:oMath xmlns:m="http://schemas.openxmlformats.org/officeDocument/2006/math">
                    <m:sSub>
                      <m:sSubPr>
                        <m:ctrlPr>
                          <a:rPr lang="en-US" i="1">
                            <a:solidFill>
                              <a:schemeClr val="bg2"/>
                            </a:solidFill>
                            <a:latin typeface="Cambria Math" panose="02040503050406030204" pitchFamily="18" charset="0"/>
                          </a:rPr>
                        </m:ctrlPr>
                      </m:sSubPr>
                      <m:e>
                        <m:r>
                          <a:rPr lang="en-US" i="1">
                            <a:solidFill>
                              <a:schemeClr val="bg2"/>
                            </a:solidFill>
                            <a:latin typeface="Cambria Math" panose="02040503050406030204" pitchFamily="18" charset="0"/>
                          </a:rPr>
                          <m:t>𝜀</m:t>
                        </m:r>
                      </m:e>
                      <m:sub>
                        <m:r>
                          <a:rPr lang="en-US" i="1">
                            <a:solidFill>
                              <a:schemeClr val="bg2"/>
                            </a:solidFill>
                            <a:latin typeface="Cambria Math" panose="02040503050406030204" pitchFamily="18" charset="0"/>
                          </a:rPr>
                          <m:t>𝑟</m:t>
                        </m:r>
                      </m:sub>
                    </m:sSub>
                  </m:oMath>
                </a14:m>
                <a:r>
                  <a:rPr lang="en-US" dirty="0" smtClean="0">
                    <a:solidFill>
                      <a:schemeClr val="bg2"/>
                    </a:solidFill>
                  </a:rPr>
                  <a:t>: </a:t>
                </a:r>
                <a:r>
                  <a:rPr lang="en-US" dirty="0">
                    <a:solidFill>
                      <a:schemeClr val="bg2"/>
                    </a:solidFill>
                  </a:rPr>
                  <a:t>relative permittivity ;</a:t>
                </a:r>
              </a:p>
            </p:txBody>
          </p:sp>
        </mc:Choice>
        <mc:Fallback xmlns="">
          <p:sp>
            <p:nvSpPr>
              <p:cNvPr id="37" name="矩形 36"/>
              <p:cNvSpPr>
                <a:spLocks noRot="1" noChangeAspect="1" noMove="1" noResize="1" noEditPoints="1" noAdjustHandles="1" noChangeArrowheads="1" noChangeShapeType="1" noTextEdit="1"/>
              </p:cNvSpPr>
              <p:nvPr/>
            </p:nvSpPr>
            <p:spPr>
              <a:xfrm>
                <a:off x="3271592" y="6039348"/>
                <a:ext cx="2474973" cy="369332"/>
              </a:xfrm>
              <a:prstGeom prst="rect">
                <a:avLst/>
              </a:prstGeom>
              <a:blipFill rotWithShape="0">
                <a:blip r:embed="rId12"/>
                <a:stretch>
                  <a:fillRect t="-10000" r="-985" b="-2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8" name="矩形 37"/>
              <p:cNvSpPr/>
              <p:nvPr/>
            </p:nvSpPr>
            <p:spPr>
              <a:xfrm>
                <a:off x="5715851" y="6017094"/>
                <a:ext cx="2774029" cy="369332"/>
              </a:xfrm>
              <a:prstGeom prst="rect">
                <a:avLst/>
              </a:prstGeom>
            </p:spPr>
            <p:txBody>
              <a:bodyPr wrap="none">
                <a:spAutoFit/>
              </a:bodyPr>
              <a:lstStyle/>
              <a:p>
                <a14:m>
                  <m:oMath xmlns:m="http://schemas.openxmlformats.org/officeDocument/2006/math">
                    <m:r>
                      <a:rPr lang="en-US" i="1">
                        <a:solidFill>
                          <a:schemeClr val="bg2"/>
                        </a:solidFill>
                        <a:latin typeface="Cambria Math" panose="02040503050406030204" pitchFamily="18" charset="0"/>
                        <a:ea typeface="Cambria Math" panose="02040503050406030204" pitchFamily="18" charset="0"/>
                      </a:rPr>
                      <m:t>𝑆𝑀𝐶</m:t>
                    </m:r>
                  </m:oMath>
                </a14:m>
                <a:r>
                  <a:rPr lang="en-US" dirty="0" smtClean="0">
                    <a:solidFill>
                      <a:schemeClr val="bg2"/>
                    </a:solidFill>
                  </a:rPr>
                  <a:t>: soil moisture content;</a:t>
                </a:r>
                <a:endParaRPr lang="en-US" dirty="0">
                  <a:solidFill>
                    <a:schemeClr val="bg2"/>
                  </a:solidFill>
                </a:endParaRPr>
              </a:p>
            </p:txBody>
          </p:sp>
        </mc:Choice>
        <mc:Fallback xmlns="">
          <p:sp>
            <p:nvSpPr>
              <p:cNvPr id="38" name="矩形 37"/>
              <p:cNvSpPr>
                <a:spLocks noRot="1" noChangeAspect="1" noMove="1" noResize="1" noEditPoints="1" noAdjustHandles="1" noChangeArrowheads="1" noChangeShapeType="1" noTextEdit="1"/>
              </p:cNvSpPr>
              <p:nvPr/>
            </p:nvSpPr>
            <p:spPr>
              <a:xfrm>
                <a:off x="5715851" y="6017094"/>
                <a:ext cx="2774029" cy="369332"/>
              </a:xfrm>
              <a:prstGeom prst="rect">
                <a:avLst/>
              </a:prstGeom>
              <a:blipFill rotWithShape="0">
                <a:blip r:embed="rId13"/>
                <a:stretch>
                  <a:fillRect t="-8197" r="-879" b="-24590"/>
                </a:stretch>
              </a:blipFill>
            </p:spPr>
            <p:txBody>
              <a:bodyPr/>
              <a:lstStyle/>
              <a:p>
                <a:r>
                  <a:rPr lang="en-US">
                    <a:noFill/>
                  </a:rPr>
                  <a:t> </a:t>
                </a:r>
              </a:p>
            </p:txBody>
          </p:sp>
        </mc:Fallback>
      </mc:AlternateContent>
    </p:spTree>
    <p:extLst>
      <p:ext uri="{BB962C8B-B14F-4D97-AF65-F5344CB8AC3E}">
        <p14:creationId xmlns:p14="http://schemas.microsoft.com/office/powerpoint/2010/main" val="3395717361"/>
      </p:ext>
    </p:extLst>
  </p:cSld>
  <p:clrMapOvr>
    <a:masterClrMapping/>
  </p:clrMapOvr>
  <mc:AlternateContent xmlns:mc="http://schemas.openxmlformats.org/markup-compatibility/2006" xmlns:p14="http://schemas.microsoft.com/office/powerpoint/2010/main">
    <mc:Choice Requires="p14">
      <p:transition spd="slow" p14:dur="800">
        <p14:prism dir="d"/>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5800" y="258240"/>
            <a:ext cx="7772400" cy="611911"/>
          </a:xfrm>
        </p:spPr>
        <p:txBody>
          <a:bodyPr/>
          <a:lstStyle/>
          <a:p>
            <a:pPr algn="l"/>
            <a:r>
              <a:rPr lang="en-US" altLang="zh-CN" sz="2800" dirty="0" smtClean="0">
                <a:solidFill>
                  <a:srgbClr val="F4FEB8"/>
                </a:solidFill>
              </a:rPr>
              <a:t>1. GNSS-IR FOR SOIL MOISTURE</a:t>
            </a:r>
            <a:endParaRPr lang="zh-CN" altLang="en-US" dirty="0">
              <a:solidFill>
                <a:srgbClr val="F4FEB8"/>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矩形 6"/>
          <p:cNvSpPr/>
          <p:nvPr/>
        </p:nvSpPr>
        <p:spPr>
          <a:xfrm>
            <a:off x="223941" y="976258"/>
            <a:ext cx="6353322" cy="461665"/>
          </a:xfrm>
          <a:prstGeom prst="rect">
            <a:avLst/>
          </a:prstGeom>
        </p:spPr>
        <p:txBody>
          <a:bodyPr wrap="square">
            <a:spAutoFit/>
          </a:bodyPr>
          <a:lstStyle/>
          <a:p>
            <a:r>
              <a:rPr lang="en-US" altLang="zh-CN" sz="2400" b="1" u="sng" kern="0" dirty="0" smtClean="0">
                <a:solidFill>
                  <a:srgbClr val="000099"/>
                </a:solidFill>
              </a:rPr>
              <a:t>1.2</a:t>
            </a:r>
            <a:r>
              <a:rPr lang="zh-CN" altLang="en-US" sz="2400" b="1" u="sng" kern="0" dirty="0" smtClean="0">
                <a:solidFill>
                  <a:srgbClr val="000099"/>
                </a:solidFill>
              </a:rPr>
              <a:t> </a:t>
            </a:r>
            <a:r>
              <a:rPr lang="en-US" altLang="zh-CN" sz="2400" b="1" u="sng" kern="0" dirty="0" smtClean="0">
                <a:solidFill>
                  <a:srgbClr val="000099"/>
                </a:solidFill>
              </a:rPr>
              <a:t>Semi-empirical SNR model </a:t>
            </a:r>
            <a:r>
              <a:rPr lang="en-US" altLang="zh-CN" sz="2400" b="1" u="sng" kern="0" dirty="0">
                <a:solidFill>
                  <a:srgbClr val="000099"/>
                </a:solidFill>
              </a:rPr>
              <a:t>d</a:t>
            </a:r>
            <a:r>
              <a:rPr lang="en-US" altLang="zh-CN" sz="2400" b="1" u="sng" kern="0" dirty="0" smtClean="0">
                <a:solidFill>
                  <a:srgbClr val="000099"/>
                </a:solidFill>
              </a:rPr>
              <a:t>evelopment</a:t>
            </a:r>
            <a:endParaRPr lang="zh-CN" altLang="en-US" sz="2400" u="sng" dirty="0">
              <a:solidFill>
                <a:srgbClr val="000099"/>
              </a:solidFill>
            </a:endParaRPr>
          </a:p>
        </p:txBody>
      </p:sp>
      <mc:AlternateContent xmlns:mc="http://schemas.openxmlformats.org/markup-compatibility/2006" xmlns:a14="http://schemas.microsoft.com/office/drawing/2010/main">
        <mc:Choice Requires="a14">
          <p:sp>
            <p:nvSpPr>
              <p:cNvPr id="5" name="矩形 4"/>
              <p:cNvSpPr/>
              <p:nvPr/>
            </p:nvSpPr>
            <p:spPr>
              <a:xfrm>
                <a:off x="1138238" y="1592491"/>
                <a:ext cx="6867524" cy="61760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i="1" smtClean="0">
                          <a:solidFill>
                            <a:schemeClr val="bg2"/>
                          </a:solidFill>
                          <a:latin typeface="Cambria Math" panose="02040503050406030204" pitchFamily="18" charset="0"/>
                        </a:rPr>
                        <m:t>𝑆𝑁𝑅</m:t>
                      </m:r>
                      <m:r>
                        <a:rPr lang="en-US" i="0">
                          <a:solidFill>
                            <a:schemeClr val="bg2"/>
                          </a:solidFill>
                          <a:latin typeface="Cambria Math" panose="02040503050406030204" pitchFamily="18" charset="0"/>
                        </a:rPr>
                        <m:t>=</m:t>
                      </m:r>
                      <m:r>
                        <a:rPr lang="en-US" i="1">
                          <a:solidFill>
                            <a:schemeClr val="bg2"/>
                          </a:solidFill>
                          <a:latin typeface="Cambria Math" panose="02040503050406030204" pitchFamily="18" charset="0"/>
                        </a:rPr>
                        <m:t>𝑆𝑁</m:t>
                      </m:r>
                      <m:sSub>
                        <m:sSubPr>
                          <m:ctrlPr>
                            <a:rPr lang="en-US" i="1">
                              <a:solidFill>
                                <a:schemeClr val="bg2"/>
                              </a:solidFill>
                              <a:latin typeface="Cambria Math" panose="02040503050406030204" pitchFamily="18" charset="0"/>
                            </a:rPr>
                          </m:ctrlPr>
                        </m:sSubPr>
                        <m:e>
                          <m:r>
                            <a:rPr lang="en-US" i="1">
                              <a:solidFill>
                                <a:schemeClr val="bg2"/>
                              </a:solidFill>
                              <a:latin typeface="Cambria Math" panose="02040503050406030204" pitchFamily="18" charset="0"/>
                            </a:rPr>
                            <m:t>𝑅</m:t>
                          </m:r>
                        </m:e>
                        <m:sub>
                          <m:r>
                            <a:rPr lang="en-US" i="1">
                              <a:solidFill>
                                <a:schemeClr val="bg2"/>
                              </a:solidFill>
                              <a:latin typeface="Cambria Math" panose="02040503050406030204" pitchFamily="18" charset="0"/>
                            </a:rPr>
                            <m:t>𝑑</m:t>
                          </m:r>
                        </m:sub>
                      </m:sSub>
                      <m:r>
                        <a:rPr lang="en-US" i="0">
                          <a:solidFill>
                            <a:schemeClr val="bg2"/>
                          </a:solidFill>
                          <a:latin typeface="Cambria Math" panose="02040503050406030204" pitchFamily="18" charset="0"/>
                        </a:rPr>
                        <m:t>+</m:t>
                      </m:r>
                      <m:r>
                        <a:rPr lang="en-US" i="1">
                          <a:solidFill>
                            <a:schemeClr val="bg2"/>
                          </a:solidFill>
                          <a:latin typeface="Cambria Math" panose="02040503050406030204" pitchFamily="18" charset="0"/>
                        </a:rPr>
                        <m:t>𝑆𝑁</m:t>
                      </m:r>
                      <m:sSub>
                        <m:sSubPr>
                          <m:ctrlPr>
                            <a:rPr lang="en-US" i="1">
                              <a:solidFill>
                                <a:schemeClr val="bg2"/>
                              </a:solidFill>
                              <a:latin typeface="Cambria Math" panose="02040503050406030204" pitchFamily="18" charset="0"/>
                            </a:rPr>
                          </m:ctrlPr>
                        </m:sSubPr>
                        <m:e>
                          <m:r>
                            <a:rPr lang="en-US" i="1">
                              <a:solidFill>
                                <a:schemeClr val="bg2"/>
                              </a:solidFill>
                              <a:latin typeface="Cambria Math" panose="02040503050406030204" pitchFamily="18" charset="0"/>
                            </a:rPr>
                            <m:t>𝑅</m:t>
                          </m:r>
                        </m:e>
                        <m:sub>
                          <m:r>
                            <a:rPr lang="en-US" i="1">
                              <a:solidFill>
                                <a:schemeClr val="bg2"/>
                              </a:solidFill>
                              <a:latin typeface="Cambria Math" panose="02040503050406030204" pitchFamily="18" charset="0"/>
                            </a:rPr>
                            <m:t>𝑟</m:t>
                          </m:r>
                        </m:sub>
                      </m:sSub>
                      <m:r>
                        <a:rPr lang="en-US" i="0">
                          <a:solidFill>
                            <a:schemeClr val="bg2"/>
                          </a:solidFill>
                          <a:latin typeface="Cambria Math" panose="02040503050406030204" pitchFamily="18" charset="0"/>
                        </a:rPr>
                        <m:t>+2</m:t>
                      </m:r>
                      <m:rad>
                        <m:radPr>
                          <m:degHide m:val="on"/>
                          <m:ctrlPr>
                            <a:rPr lang="en-US" i="1">
                              <a:solidFill>
                                <a:schemeClr val="bg2"/>
                              </a:solidFill>
                              <a:latin typeface="Cambria Math" panose="02040503050406030204" pitchFamily="18" charset="0"/>
                            </a:rPr>
                          </m:ctrlPr>
                        </m:radPr>
                        <m:deg/>
                        <m:e>
                          <m:r>
                            <a:rPr lang="en-US" i="1">
                              <a:solidFill>
                                <a:schemeClr val="bg2"/>
                              </a:solidFill>
                              <a:latin typeface="Cambria Math" panose="02040503050406030204" pitchFamily="18" charset="0"/>
                            </a:rPr>
                            <m:t>𝑆𝑁</m:t>
                          </m:r>
                          <m:sSub>
                            <m:sSubPr>
                              <m:ctrlPr>
                                <a:rPr lang="en-US" i="1">
                                  <a:solidFill>
                                    <a:schemeClr val="bg2"/>
                                  </a:solidFill>
                                  <a:latin typeface="Cambria Math" panose="02040503050406030204" pitchFamily="18" charset="0"/>
                                </a:rPr>
                              </m:ctrlPr>
                            </m:sSubPr>
                            <m:e>
                              <m:r>
                                <a:rPr lang="en-US" i="1">
                                  <a:solidFill>
                                    <a:schemeClr val="bg2"/>
                                  </a:solidFill>
                                  <a:latin typeface="Cambria Math" panose="02040503050406030204" pitchFamily="18" charset="0"/>
                                </a:rPr>
                                <m:t>𝑅</m:t>
                              </m:r>
                            </m:e>
                            <m:sub>
                              <m:r>
                                <a:rPr lang="en-US" i="1">
                                  <a:solidFill>
                                    <a:schemeClr val="bg2"/>
                                  </a:solidFill>
                                  <a:latin typeface="Cambria Math" panose="02040503050406030204" pitchFamily="18" charset="0"/>
                                </a:rPr>
                                <m:t>𝑑</m:t>
                              </m:r>
                            </m:sub>
                          </m:sSub>
                          <m:r>
                            <a:rPr lang="en-US" i="0">
                              <a:solidFill>
                                <a:schemeClr val="bg2"/>
                              </a:solidFill>
                              <a:latin typeface="Cambria Math" panose="02040503050406030204" pitchFamily="18" charset="0"/>
                            </a:rPr>
                            <m:t>·</m:t>
                          </m:r>
                          <m:r>
                            <a:rPr lang="en-US" i="1">
                              <a:solidFill>
                                <a:schemeClr val="bg2"/>
                              </a:solidFill>
                              <a:latin typeface="Cambria Math" panose="02040503050406030204" pitchFamily="18" charset="0"/>
                            </a:rPr>
                            <m:t>𝑆𝑁</m:t>
                          </m:r>
                          <m:sSub>
                            <m:sSubPr>
                              <m:ctrlPr>
                                <a:rPr lang="en-US" i="1">
                                  <a:solidFill>
                                    <a:schemeClr val="bg2"/>
                                  </a:solidFill>
                                  <a:latin typeface="Cambria Math" panose="02040503050406030204" pitchFamily="18" charset="0"/>
                                </a:rPr>
                              </m:ctrlPr>
                            </m:sSubPr>
                            <m:e>
                              <m:r>
                                <a:rPr lang="en-US" i="1">
                                  <a:solidFill>
                                    <a:schemeClr val="bg2"/>
                                  </a:solidFill>
                                  <a:latin typeface="Cambria Math" panose="02040503050406030204" pitchFamily="18" charset="0"/>
                                </a:rPr>
                                <m:t>𝑅</m:t>
                              </m:r>
                            </m:e>
                            <m:sub>
                              <m:r>
                                <a:rPr lang="en-US" i="1">
                                  <a:solidFill>
                                    <a:schemeClr val="bg2"/>
                                  </a:solidFill>
                                  <a:latin typeface="Cambria Math" panose="02040503050406030204" pitchFamily="18" charset="0"/>
                                </a:rPr>
                                <m:t>𝑟</m:t>
                              </m:r>
                            </m:sub>
                          </m:sSub>
                        </m:e>
                      </m:rad>
                      <m:r>
                        <m:rPr>
                          <m:sty m:val="p"/>
                        </m:rPr>
                        <a:rPr lang="en-US" i="0">
                          <a:solidFill>
                            <a:schemeClr val="bg2"/>
                          </a:solidFill>
                          <a:latin typeface="Cambria Math" panose="02040503050406030204" pitchFamily="18" charset="0"/>
                        </a:rPr>
                        <m:t>cos</m:t>
                      </m:r>
                      <m:d>
                        <m:dPr>
                          <m:ctrlPr>
                            <a:rPr lang="en-US" i="1">
                              <a:solidFill>
                                <a:schemeClr val="bg2"/>
                              </a:solidFill>
                              <a:latin typeface="Cambria Math" panose="02040503050406030204" pitchFamily="18" charset="0"/>
                            </a:rPr>
                          </m:ctrlPr>
                        </m:dPr>
                        <m:e>
                          <m:f>
                            <m:fPr>
                              <m:ctrlPr>
                                <a:rPr lang="en-US" i="1">
                                  <a:solidFill>
                                    <a:schemeClr val="bg2"/>
                                  </a:solidFill>
                                  <a:latin typeface="Cambria Math" panose="02040503050406030204" pitchFamily="18" charset="0"/>
                                </a:rPr>
                              </m:ctrlPr>
                            </m:fPr>
                            <m:num>
                              <m:r>
                                <a:rPr lang="en-US" i="0">
                                  <a:solidFill>
                                    <a:schemeClr val="bg2"/>
                                  </a:solidFill>
                                  <a:latin typeface="Cambria Math" panose="02040503050406030204" pitchFamily="18" charset="0"/>
                                </a:rPr>
                                <m:t>4</m:t>
                              </m:r>
                              <m:r>
                                <a:rPr lang="en-US" i="1">
                                  <a:solidFill>
                                    <a:schemeClr val="bg2"/>
                                  </a:solidFill>
                                  <a:latin typeface="Cambria Math" panose="02040503050406030204" pitchFamily="18" charset="0"/>
                                </a:rPr>
                                <m:t>𝜋</m:t>
                              </m:r>
                              <m:r>
                                <a:rPr lang="en-US" i="1">
                                  <a:solidFill>
                                    <a:schemeClr val="bg2"/>
                                  </a:solidFill>
                                  <a:latin typeface="Cambria Math" panose="02040503050406030204" pitchFamily="18" charset="0"/>
                                </a:rPr>
                                <m:t>𝐻</m:t>
                              </m:r>
                            </m:num>
                            <m:den>
                              <m:r>
                                <a:rPr lang="en-US" i="1">
                                  <a:solidFill>
                                    <a:schemeClr val="bg2"/>
                                  </a:solidFill>
                                  <a:latin typeface="Cambria Math" panose="02040503050406030204" pitchFamily="18" charset="0"/>
                                </a:rPr>
                                <m:t>𝜆</m:t>
                              </m:r>
                            </m:den>
                          </m:f>
                          <m:r>
                            <m:rPr>
                              <m:sty m:val="p"/>
                            </m:rPr>
                            <a:rPr lang="en-US" i="0">
                              <a:solidFill>
                                <a:schemeClr val="bg2"/>
                              </a:solidFill>
                              <a:latin typeface="Cambria Math" panose="02040503050406030204" pitchFamily="18" charset="0"/>
                            </a:rPr>
                            <m:t>sin</m:t>
                          </m:r>
                          <m:d>
                            <m:dPr>
                              <m:ctrlPr>
                                <a:rPr lang="en-US" i="1">
                                  <a:solidFill>
                                    <a:schemeClr val="bg2"/>
                                  </a:solidFill>
                                  <a:latin typeface="Cambria Math" panose="02040503050406030204" pitchFamily="18" charset="0"/>
                                </a:rPr>
                              </m:ctrlPr>
                            </m:dPr>
                            <m:e>
                              <m:r>
                                <a:rPr lang="en-US" i="1">
                                  <a:solidFill>
                                    <a:schemeClr val="bg2"/>
                                  </a:solidFill>
                                  <a:latin typeface="Cambria Math" panose="02040503050406030204" pitchFamily="18" charset="0"/>
                                </a:rPr>
                                <m:t>𝜃</m:t>
                              </m:r>
                            </m:e>
                          </m:d>
                          <m:r>
                            <a:rPr lang="en-US" i="0">
                              <a:solidFill>
                                <a:schemeClr val="bg2"/>
                              </a:solidFill>
                              <a:latin typeface="Cambria Math" panose="02040503050406030204" pitchFamily="18" charset="0"/>
                            </a:rPr>
                            <m:t>+</m:t>
                          </m:r>
                          <m:r>
                            <a:rPr lang="en-US" i="1">
                              <a:solidFill>
                                <a:schemeClr val="bg2"/>
                              </a:solidFill>
                              <a:latin typeface="Cambria Math" panose="02040503050406030204" pitchFamily="18" charset="0"/>
                            </a:rPr>
                            <m:t>𝜙</m:t>
                          </m:r>
                        </m:e>
                      </m:d>
                    </m:oMath>
                  </m:oMathPara>
                </a14:m>
                <a:endParaRPr lang="en-US" dirty="0">
                  <a:solidFill>
                    <a:schemeClr val="bg2"/>
                  </a:solidFill>
                </a:endParaRPr>
              </a:p>
            </p:txBody>
          </p:sp>
        </mc:Choice>
        <mc:Fallback xmlns="">
          <p:sp>
            <p:nvSpPr>
              <p:cNvPr id="5" name="矩形 4"/>
              <p:cNvSpPr>
                <a:spLocks noRot="1" noChangeAspect="1" noMove="1" noResize="1" noEditPoints="1" noAdjustHandles="1" noChangeArrowheads="1" noChangeShapeType="1" noTextEdit="1"/>
              </p:cNvSpPr>
              <p:nvPr/>
            </p:nvSpPr>
            <p:spPr>
              <a:xfrm>
                <a:off x="1138238" y="1592491"/>
                <a:ext cx="6867524" cy="617605"/>
              </a:xfrm>
              <a:prstGeom prst="rect">
                <a:avLst/>
              </a:prstGeom>
              <a:blipFill rotWithShape="0">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矩形 3"/>
              <p:cNvSpPr/>
              <p:nvPr/>
            </p:nvSpPr>
            <p:spPr>
              <a:xfrm>
                <a:off x="1437265" y="2364664"/>
                <a:ext cx="2875146" cy="369332"/>
              </a:xfrm>
              <a:prstGeom prst="rect">
                <a:avLst/>
              </a:prstGeom>
            </p:spPr>
            <p:txBody>
              <a:bodyPr wrap="none">
                <a:spAutoFit/>
              </a:bodyPr>
              <a:lstStyle/>
              <a:p>
                <a14:m>
                  <m:oMath xmlns:m="http://schemas.openxmlformats.org/officeDocument/2006/math">
                    <m:sSub>
                      <m:sSubPr>
                        <m:ctrlPr>
                          <a:rPr lang="en-US" b="0" i="1" smtClean="0">
                            <a:solidFill>
                              <a:srgbClr val="00B0F0"/>
                            </a:solidFill>
                            <a:latin typeface="Cambria Math" panose="02040503050406030204" pitchFamily="18" charset="0"/>
                          </a:rPr>
                        </m:ctrlPr>
                      </m:sSubPr>
                      <m:e>
                        <m:sSup>
                          <m:sSupPr>
                            <m:ctrlPr>
                              <a:rPr lang="en-US" b="0" i="1" smtClean="0">
                                <a:solidFill>
                                  <a:srgbClr val="00B0F0"/>
                                </a:solidFill>
                                <a:latin typeface="Cambria Math" panose="02040503050406030204" pitchFamily="18" charset="0"/>
                              </a:rPr>
                            </m:ctrlPr>
                          </m:sSupPr>
                          <m:e>
                            <m:r>
                              <a:rPr lang="en-US" i="1">
                                <a:solidFill>
                                  <a:srgbClr val="00B0F0"/>
                                </a:solidFill>
                                <a:latin typeface="Cambria Math" panose="02040503050406030204" pitchFamily="18" charset="0"/>
                              </a:rPr>
                              <m:t>𝑝</m:t>
                            </m:r>
                          </m:e>
                          <m:sup>
                            <m:r>
                              <a:rPr lang="en-US" b="0" i="1" smtClean="0">
                                <a:solidFill>
                                  <a:srgbClr val="00B0F0"/>
                                </a:solidFill>
                                <a:latin typeface="Cambria Math" panose="02040503050406030204" pitchFamily="18" charset="0"/>
                              </a:rPr>
                              <m:t>𝑛</m:t>
                            </m:r>
                            <m:r>
                              <a:rPr lang="en-US" b="0" i="1" smtClean="0">
                                <a:solidFill>
                                  <a:srgbClr val="00B0F0"/>
                                </a:solidFill>
                                <a:latin typeface="Cambria Math" panose="02040503050406030204" pitchFamily="18" charset="0"/>
                              </a:rPr>
                              <m:t>0</m:t>
                            </m:r>
                          </m:sup>
                        </m:sSup>
                        <m:d>
                          <m:dPr>
                            <m:ctrlPr>
                              <a:rPr lang="en-US" i="1">
                                <a:solidFill>
                                  <a:srgbClr val="00B0F0"/>
                                </a:solidFill>
                                <a:latin typeface="Cambria Math" panose="02040503050406030204" pitchFamily="18" charset="0"/>
                              </a:rPr>
                            </m:ctrlPr>
                          </m:dPr>
                          <m:e>
                            <m:r>
                              <a:rPr lang="en-US" i="1">
                                <a:solidFill>
                                  <a:srgbClr val="00B0F0"/>
                                </a:solidFill>
                                <a:latin typeface="Cambria Math" panose="02040503050406030204" pitchFamily="18" charset="0"/>
                              </a:rPr>
                              <m:t>𝑠𝑖𝑛</m:t>
                            </m:r>
                            <m:r>
                              <a:rPr lang="en-US" i="1">
                                <a:solidFill>
                                  <a:srgbClr val="00B0F0"/>
                                </a:solidFill>
                                <a:latin typeface="Cambria Math" panose="02040503050406030204" pitchFamily="18" charset="0"/>
                                <a:ea typeface="Cambria Math" panose="02040503050406030204" pitchFamily="18" charset="0"/>
                              </a:rPr>
                              <m:t>𝜃</m:t>
                            </m:r>
                          </m:e>
                        </m:d>
                        <m:r>
                          <a:rPr lang="en-US" b="0" i="1" smtClean="0">
                            <a:solidFill>
                              <a:srgbClr val="00B0F0"/>
                            </a:solidFill>
                            <a:latin typeface="Cambria Math" panose="02040503050406030204" pitchFamily="18" charset="0"/>
                          </a:rPr>
                          <m:t>=</m:t>
                        </m:r>
                        <m:r>
                          <a:rPr lang="en-US" i="1">
                            <a:solidFill>
                              <a:srgbClr val="00B0F0"/>
                            </a:solidFill>
                            <a:latin typeface="Cambria Math" panose="02040503050406030204" pitchFamily="18" charset="0"/>
                          </a:rPr>
                          <m:t>𝑙𝑜𝑔</m:t>
                        </m:r>
                      </m:e>
                      <m:sub>
                        <m:r>
                          <a:rPr lang="en-US" b="0" i="1" smtClean="0">
                            <a:solidFill>
                              <a:srgbClr val="00B0F0"/>
                            </a:solidFill>
                            <a:latin typeface="Cambria Math" panose="02040503050406030204" pitchFamily="18" charset="0"/>
                          </a:rPr>
                          <m:t>10</m:t>
                        </m:r>
                      </m:sub>
                    </m:sSub>
                    <m:d>
                      <m:dPr>
                        <m:ctrlPr>
                          <a:rPr lang="en-US" i="1" smtClean="0">
                            <a:solidFill>
                              <a:srgbClr val="00B0F0"/>
                            </a:solidFill>
                            <a:latin typeface="Cambria Math" panose="02040503050406030204" pitchFamily="18" charset="0"/>
                          </a:rPr>
                        </m:ctrlPr>
                      </m:dPr>
                      <m:e>
                        <m:r>
                          <a:rPr lang="en-US" i="1">
                            <a:solidFill>
                              <a:srgbClr val="00B0F0"/>
                            </a:solidFill>
                            <a:latin typeface="Cambria Math" panose="02040503050406030204" pitchFamily="18" charset="0"/>
                          </a:rPr>
                          <m:t>𝑆𝑁</m:t>
                        </m:r>
                        <m:sSub>
                          <m:sSubPr>
                            <m:ctrlPr>
                              <a:rPr lang="en-US" i="1">
                                <a:solidFill>
                                  <a:srgbClr val="00B0F0"/>
                                </a:solidFill>
                                <a:latin typeface="Cambria Math" panose="02040503050406030204" pitchFamily="18" charset="0"/>
                              </a:rPr>
                            </m:ctrlPr>
                          </m:sSubPr>
                          <m:e>
                            <m:r>
                              <a:rPr lang="en-US" i="1">
                                <a:solidFill>
                                  <a:srgbClr val="00B0F0"/>
                                </a:solidFill>
                                <a:latin typeface="Cambria Math" panose="02040503050406030204" pitchFamily="18" charset="0"/>
                              </a:rPr>
                              <m:t>𝑅</m:t>
                            </m:r>
                          </m:e>
                          <m:sub>
                            <m:r>
                              <a:rPr lang="en-US" i="1">
                                <a:solidFill>
                                  <a:srgbClr val="00B0F0"/>
                                </a:solidFill>
                                <a:latin typeface="Cambria Math" panose="02040503050406030204" pitchFamily="18" charset="0"/>
                              </a:rPr>
                              <m:t>𝑑</m:t>
                            </m:r>
                          </m:sub>
                        </m:sSub>
                      </m:e>
                    </m:d>
                  </m:oMath>
                </a14:m>
                <a:r>
                  <a:rPr lang="en-US" dirty="0" smtClean="0">
                    <a:solidFill>
                      <a:srgbClr val="00B0F0"/>
                    </a:solidFill>
                  </a:rPr>
                  <a:t>,</a:t>
                </a:r>
                <a:endParaRPr lang="en-US" dirty="0">
                  <a:solidFill>
                    <a:srgbClr val="00B0F0"/>
                  </a:solidFill>
                </a:endParaRPr>
              </a:p>
            </p:txBody>
          </p:sp>
        </mc:Choice>
        <mc:Fallback xmlns="">
          <p:sp>
            <p:nvSpPr>
              <p:cNvPr id="4" name="矩形 3"/>
              <p:cNvSpPr>
                <a:spLocks noRot="1" noChangeAspect="1" noMove="1" noResize="1" noEditPoints="1" noAdjustHandles="1" noChangeArrowheads="1" noChangeShapeType="1" noTextEdit="1"/>
              </p:cNvSpPr>
              <p:nvPr/>
            </p:nvSpPr>
            <p:spPr>
              <a:xfrm>
                <a:off x="1437265" y="2364664"/>
                <a:ext cx="2875146" cy="369332"/>
              </a:xfrm>
              <a:prstGeom prst="rect">
                <a:avLst/>
              </a:prstGeom>
              <a:blipFill rotWithShape="0">
                <a:blip r:embed="rId3"/>
                <a:stretch>
                  <a:fillRect t="-10000" b="-2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矩形 26"/>
              <p:cNvSpPr/>
              <p:nvPr/>
            </p:nvSpPr>
            <p:spPr>
              <a:xfrm>
                <a:off x="1437265" y="2888564"/>
                <a:ext cx="2972930"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rgbClr val="00B0F0"/>
                              </a:solidFill>
                              <a:latin typeface="Cambria Math" panose="02040503050406030204" pitchFamily="18" charset="0"/>
                            </a:rPr>
                          </m:ctrlPr>
                        </m:sSubPr>
                        <m:e>
                          <m:sSup>
                            <m:sSupPr>
                              <m:ctrlPr>
                                <a:rPr lang="en-US" b="0" i="1" smtClean="0">
                                  <a:solidFill>
                                    <a:srgbClr val="00B0F0"/>
                                  </a:solidFill>
                                  <a:latin typeface="Cambria Math" panose="02040503050406030204" pitchFamily="18" charset="0"/>
                                </a:rPr>
                              </m:ctrlPr>
                            </m:sSupPr>
                            <m:e>
                              <m:r>
                                <a:rPr lang="en-US" i="1">
                                  <a:solidFill>
                                    <a:srgbClr val="00B0F0"/>
                                  </a:solidFill>
                                  <a:latin typeface="Cambria Math" panose="02040503050406030204" pitchFamily="18" charset="0"/>
                                </a:rPr>
                                <m:t>𝑝</m:t>
                              </m:r>
                            </m:e>
                            <m:sup>
                              <m:r>
                                <a:rPr lang="en-US" b="0" i="1" smtClean="0">
                                  <a:solidFill>
                                    <a:srgbClr val="00B0F0"/>
                                  </a:solidFill>
                                  <a:latin typeface="Cambria Math" panose="02040503050406030204" pitchFamily="18" charset="0"/>
                                </a:rPr>
                                <m:t>𝑛</m:t>
                              </m:r>
                              <m:r>
                                <a:rPr lang="en-US" b="0" i="1" smtClean="0">
                                  <a:solidFill>
                                    <a:srgbClr val="00B0F0"/>
                                  </a:solidFill>
                                  <a:latin typeface="Cambria Math" panose="02040503050406030204" pitchFamily="18" charset="0"/>
                                </a:rPr>
                                <m:t>1</m:t>
                              </m:r>
                            </m:sup>
                          </m:sSup>
                          <m:d>
                            <m:dPr>
                              <m:ctrlPr>
                                <a:rPr lang="en-US" i="1">
                                  <a:solidFill>
                                    <a:srgbClr val="00B0F0"/>
                                  </a:solidFill>
                                  <a:latin typeface="Cambria Math" panose="02040503050406030204" pitchFamily="18" charset="0"/>
                                </a:rPr>
                              </m:ctrlPr>
                            </m:dPr>
                            <m:e>
                              <m:r>
                                <a:rPr lang="en-US" b="0" i="1" smtClean="0">
                                  <a:solidFill>
                                    <a:srgbClr val="00B0F0"/>
                                  </a:solidFill>
                                  <a:latin typeface="Cambria Math" panose="02040503050406030204" pitchFamily="18" charset="0"/>
                                </a:rPr>
                                <m:t>−</m:t>
                              </m:r>
                              <m:r>
                                <a:rPr lang="en-US" i="1">
                                  <a:solidFill>
                                    <a:srgbClr val="00B0F0"/>
                                  </a:solidFill>
                                  <a:latin typeface="Cambria Math" panose="02040503050406030204" pitchFamily="18" charset="0"/>
                                </a:rPr>
                                <m:t>𝑠𝑖𝑛</m:t>
                              </m:r>
                              <m:r>
                                <a:rPr lang="en-US" i="1">
                                  <a:solidFill>
                                    <a:srgbClr val="00B0F0"/>
                                  </a:solidFill>
                                  <a:latin typeface="Cambria Math" panose="02040503050406030204" pitchFamily="18" charset="0"/>
                                  <a:ea typeface="Cambria Math" panose="02040503050406030204" pitchFamily="18" charset="0"/>
                                </a:rPr>
                                <m:t>𝜃</m:t>
                              </m:r>
                            </m:e>
                          </m:d>
                          <m:r>
                            <a:rPr lang="en-US" b="0" i="1" smtClean="0">
                              <a:solidFill>
                                <a:srgbClr val="00B0F0"/>
                              </a:solidFill>
                              <a:latin typeface="Cambria Math" panose="02040503050406030204" pitchFamily="18" charset="0"/>
                            </a:rPr>
                            <m:t>=</m:t>
                          </m:r>
                          <m:r>
                            <a:rPr lang="en-US" i="1">
                              <a:solidFill>
                                <a:srgbClr val="00B0F0"/>
                              </a:solidFill>
                              <a:latin typeface="Cambria Math" panose="02040503050406030204" pitchFamily="18" charset="0"/>
                            </a:rPr>
                            <m:t>𝑙𝑜𝑔</m:t>
                          </m:r>
                        </m:e>
                        <m:sub>
                          <m:r>
                            <a:rPr lang="en-US" b="0" i="1" smtClean="0">
                              <a:solidFill>
                                <a:srgbClr val="00B0F0"/>
                              </a:solidFill>
                              <a:latin typeface="Cambria Math" panose="02040503050406030204" pitchFamily="18" charset="0"/>
                            </a:rPr>
                            <m:t>10</m:t>
                          </m:r>
                        </m:sub>
                      </m:sSub>
                      <m:d>
                        <m:dPr>
                          <m:ctrlPr>
                            <a:rPr lang="en-US" i="1" smtClean="0">
                              <a:solidFill>
                                <a:srgbClr val="00B0F0"/>
                              </a:solidFill>
                              <a:latin typeface="Cambria Math" panose="02040503050406030204" pitchFamily="18" charset="0"/>
                            </a:rPr>
                          </m:ctrlPr>
                        </m:dPr>
                        <m:e>
                          <m:r>
                            <a:rPr lang="en-US" i="1">
                              <a:solidFill>
                                <a:srgbClr val="00B0F0"/>
                              </a:solidFill>
                              <a:latin typeface="Cambria Math" panose="02040503050406030204" pitchFamily="18" charset="0"/>
                            </a:rPr>
                            <m:t>𝑆𝑁</m:t>
                          </m:r>
                          <m:sSub>
                            <m:sSubPr>
                              <m:ctrlPr>
                                <a:rPr lang="en-US" i="1">
                                  <a:solidFill>
                                    <a:srgbClr val="00B0F0"/>
                                  </a:solidFill>
                                  <a:latin typeface="Cambria Math" panose="02040503050406030204" pitchFamily="18" charset="0"/>
                                </a:rPr>
                              </m:ctrlPr>
                            </m:sSubPr>
                            <m:e>
                              <m:r>
                                <a:rPr lang="en-US" i="1">
                                  <a:solidFill>
                                    <a:srgbClr val="00B0F0"/>
                                  </a:solidFill>
                                  <a:latin typeface="Cambria Math" panose="02040503050406030204" pitchFamily="18" charset="0"/>
                                </a:rPr>
                                <m:t>𝑅</m:t>
                              </m:r>
                            </m:e>
                            <m:sub>
                              <m:r>
                                <a:rPr lang="en-US" b="0" i="1" smtClean="0">
                                  <a:solidFill>
                                    <a:srgbClr val="00B0F0"/>
                                  </a:solidFill>
                                  <a:latin typeface="Cambria Math" panose="02040503050406030204" pitchFamily="18" charset="0"/>
                                </a:rPr>
                                <m:t>𝑟</m:t>
                              </m:r>
                            </m:sub>
                          </m:sSub>
                        </m:e>
                      </m:d>
                    </m:oMath>
                  </m:oMathPara>
                </a14:m>
                <a:endParaRPr lang="en-US" dirty="0">
                  <a:solidFill>
                    <a:srgbClr val="00B0F0"/>
                  </a:solidFill>
                </a:endParaRPr>
              </a:p>
            </p:txBody>
          </p:sp>
        </mc:Choice>
        <mc:Fallback xmlns="">
          <p:sp>
            <p:nvSpPr>
              <p:cNvPr id="27" name="矩形 26"/>
              <p:cNvSpPr>
                <a:spLocks noRot="1" noChangeAspect="1" noMove="1" noResize="1" noEditPoints="1" noAdjustHandles="1" noChangeArrowheads="1" noChangeShapeType="1" noTextEdit="1"/>
              </p:cNvSpPr>
              <p:nvPr/>
            </p:nvSpPr>
            <p:spPr>
              <a:xfrm>
                <a:off x="1437265" y="2888564"/>
                <a:ext cx="2972930" cy="369332"/>
              </a:xfrm>
              <a:prstGeom prst="rect">
                <a:avLst/>
              </a:prstGeom>
              <a:blipFill rotWithShape="0">
                <a:blip r:embed="rId4"/>
                <a:stretch>
                  <a:fillRect b="-15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矩形 14"/>
              <p:cNvSpPr/>
              <p:nvPr/>
            </p:nvSpPr>
            <p:spPr>
              <a:xfrm>
                <a:off x="964081" y="4695407"/>
                <a:ext cx="6470862" cy="141961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i="1" smtClean="0">
                          <a:solidFill>
                            <a:schemeClr val="bg2"/>
                          </a:solidFill>
                          <a:latin typeface="Cambria Math" panose="02040503050406030204" pitchFamily="18" charset="0"/>
                        </a:rPr>
                        <m:t>𝑆𝑁𝑅</m:t>
                      </m:r>
                      <m:r>
                        <a:rPr lang="en-US">
                          <a:solidFill>
                            <a:schemeClr val="bg2"/>
                          </a:solidFill>
                          <a:latin typeface="Cambria Math" panose="02040503050406030204" pitchFamily="18" charset="0"/>
                        </a:rPr>
                        <m:t>=</m:t>
                      </m:r>
                      <m:sSub>
                        <m:sSubPr>
                          <m:ctrlPr>
                            <a:rPr lang="en-US" b="0" i="1" smtClean="0">
                              <a:solidFill>
                                <a:srgbClr val="00B0F0"/>
                              </a:solidFill>
                              <a:latin typeface="Cambria Math" panose="02040503050406030204" pitchFamily="18" charset="0"/>
                            </a:rPr>
                          </m:ctrlPr>
                        </m:sSubPr>
                        <m:e>
                          <m:r>
                            <a:rPr lang="en-US" b="0" i="1" smtClean="0">
                              <a:solidFill>
                                <a:srgbClr val="00B0F0"/>
                              </a:solidFill>
                              <a:latin typeface="Cambria Math" panose="02040503050406030204" pitchFamily="18" charset="0"/>
                            </a:rPr>
                            <m:t>𝑐</m:t>
                          </m:r>
                        </m:e>
                        <m:sub>
                          <m:r>
                            <a:rPr lang="en-US" b="0" i="1" smtClean="0">
                              <a:solidFill>
                                <a:srgbClr val="00B0F0"/>
                              </a:solidFill>
                              <a:latin typeface="Cambria Math" panose="02040503050406030204" pitchFamily="18" charset="0"/>
                            </a:rPr>
                            <m:t>0</m:t>
                          </m:r>
                        </m:sub>
                      </m:sSub>
                      <m:d>
                        <m:dPr>
                          <m:begChr m:val="["/>
                          <m:endChr m:val="]"/>
                          <m:ctrlPr>
                            <a:rPr lang="en-US" i="1" smtClean="0">
                              <a:solidFill>
                                <a:schemeClr val="bg2"/>
                              </a:solidFill>
                              <a:latin typeface="Cambria Math" panose="02040503050406030204" pitchFamily="18" charset="0"/>
                            </a:rPr>
                          </m:ctrlPr>
                        </m:dPr>
                        <m:e>
                          <m:sSup>
                            <m:sSupPr>
                              <m:ctrlPr>
                                <a:rPr lang="en-US" i="1">
                                  <a:solidFill>
                                    <a:srgbClr val="00B0F0"/>
                                  </a:solidFill>
                                  <a:latin typeface="Cambria Math" panose="02040503050406030204" pitchFamily="18" charset="0"/>
                                </a:rPr>
                              </m:ctrlPr>
                            </m:sSupPr>
                            <m:e>
                              <m:r>
                                <a:rPr lang="en-US" i="1">
                                  <a:solidFill>
                                    <a:srgbClr val="00B0F0"/>
                                  </a:solidFill>
                                  <a:latin typeface="Cambria Math" panose="02040503050406030204" pitchFamily="18" charset="0"/>
                                </a:rPr>
                                <m:t>10</m:t>
                              </m:r>
                            </m:e>
                            <m:sup>
                              <m:f>
                                <m:fPr>
                                  <m:ctrlPr>
                                    <a:rPr lang="en-US" i="1">
                                      <a:solidFill>
                                        <a:srgbClr val="00B0F0"/>
                                      </a:solidFill>
                                      <a:latin typeface="Cambria Math" panose="02040503050406030204" pitchFamily="18" charset="0"/>
                                    </a:rPr>
                                  </m:ctrlPr>
                                </m:fPr>
                                <m:num>
                                  <m:sSup>
                                    <m:sSupPr>
                                      <m:ctrlPr>
                                        <a:rPr lang="en-US" i="1">
                                          <a:solidFill>
                                            <a:srgbClr val="00B0F0"/>
                                          </a:solidFill>
                                          <a:latin typeface="Cambria Math" panose="02040503050406030204" pitchFamily="18" charset="0"/>
                                        </a:rPr>
                                      </m:ctrlPr>
                                    </m:sSupPr>
                                    <m:e>
                                      <m:r>
                                        <a:rPr lang="en-US" i="1">
                                          <a:solidFill>
                                            <a:srgbClr val="00B0F0"/>
                                          </a:solidFill>
                                          <a:latin typeface="Cambria Math" panose="02040503050406030204" pitchFamily="18" charset="0"/>
                                        </a:rPr>
                                        <m:t>𝑝</m:t>
                                      </m:r>
                                    </m:e>
                                    <m:sup>
                                      <m:r>
                                        <a:rPr lang="en-US" b="0" i="1" smtClean="0">
                                          <a:solidFill>
                                            <a:srgbClr val="00B0F0"/>
                                          </a:solidFill>
                                          <a:latin typeface="Cambria Math" panose="02040503050406030204" pitchFamily="18" charset="0"/>
                                        </a:rPr>
                                        <m:t>𝑛</m:t>
                                      </m:r>
                                      <m:r>
                                        <a:rPr lang="en-US" b="0" i="1" smtClean="0">
                                          <a:solidFill>
                                            <a:srgbClr val="00B0F0"/>
                                          </a:solidFill>
                                          <a:latin typeface="Cambria Math" panose="02040503050406030204" pitchFamily="18" charset="0"/>
                                        </a:rPr>
                                        <m:t>0</m:t>
                                      </m:r>
                                    </m:sup>
                                  </m:sSup>
                                  <m:d>
                                    <m:dPr>
                                      <m:ctrlPr>
                                        <a:rPr lang="en-US" i="1">
                                          <a:solidFill>
                                            <a:srgbClr val="00B0F0"/>
                                          </a:solidFill>
                                          <a:latin typeface="Cambria Math" panose="02040503050406030204" pitchFamily="18" charset="0"/>
                                        </a:rPr>
                                      </m:ctrlPr>
                                    </m:dPr>
                                    <m:e>
                                      <m:r>
                                        <a:rPr lang="en-US" i="1">
                                          <a:solidFill>
                                            <a:srgbClr val="00B0F0"/>
                                          </a:solidFill>
                                          <a:latin typeface="Cambria Math" panose="02040503050406030204" pitchFamily="18" charset="0"/>
                                        </a:rPr>
                                        <m:t>𝑠𝑖𝑛</m:t>
                                      </m:r>
                                      <m:r>
                                        <a:rPr lang="en-US" i="1">
                                          <a:solidFill>
                                            <a:srgbClr val="00B0F0"/>
                                          </a:solidFill>
                                          <a:latin typeface="Cambria Math" panose="02040503050406030204" pitchFamily="18" charset="0"/>
                                          <a:ea typeface="Cambria Math" panose="02040503050406030204" pitchFamily="18" charset="0"/>
                                        </a:rPr>
                                        <m:t>𝜃</m:t>
                                      </m:r>
                                    </m:e>
                                  </m:d>
                                </m:num>
                                <m:den>
                                  <m:r>
                                    <a:rPr lang="en-US" i="1">
                                      <a:solidFill>
                                        <a:srgbClr val="00B0F0"/>
                                      </a:solidFill>
                                      <a:latin typeface="Cambria Math" panose="02040503050406030204" pitchFamily="18" charset="0"/>
                                    </a:rPr>
                                    <m:t>10</m:t>
                                  </m:r>
                                </m:den>
                              </m:f>
                            </m:sup>
                          </m:sSup>
                          <m:r>
                            <a:rPr lang="en-US">
                              <a:solidFill>
                                <a:schemeClr val="bg2"/>
                              </a:solidFill>
                              <a:latin typeface="Cambria Math" panose="02040503050406030204" pitchFamily="18" charset="0"/>
                            </a:rPr>
                            <m:t>+</m:t>
                          </m:r>
                          <m:sSup>
                            <m:sSupPr>
                              <m:ctrlPr>
                                <a:rPr lang="en-US" i="1">
                                  <a:solidFill>
                                    <a:srgbClr val="00B0F0"/>
                                  </a:solidFill>
                                  <a:latin typeface="Cambria Math" panose="02040503050406030204" pitchFamily="18" charset="0"/>
                                </a:rPr>
                              </m:ctrlPr>
                            </m:sSupPr>
                            <m:e>
                              <m:r>
                                <a:rPr lang="en-US" i="1">
                                  <a:solidFill>
                                    <a:srgbClr val="00B0F0"/>
                                  </a:solidFill>
                                  <a:latin typeface="Cambria Math" panose="02040503050406030204" pitchFamily="18" charset="0"/>
                                </a:rPr>
                                <m:t>10</m:t>
                              </m:r>
                            </m:e>
                            <m:sup>
                              <m:f>
                                <m:fPr>
                                  <m:ctrlPr>
                                    <a:rPr lang="en-US" i="1">
                                      <a:solidFill>
                                        <a:srgbClr val="00B0F0"/>
                                      </a:solidFill>
                                      <a:latin typeface="Cambria Math" panose="02040503050406030204" pitchFamily="18" charset="0"/>
                                    </a:rPr>
                                  </m:ctrlPr>
                                </m:fPr>
                                <m:num>
                                  <m:sSup>
                                    <m:sSupPr>
                                      <m:ctrlPr>
                                        <a:rPr lang="en-US" i="1">
                                          <a:solidFill>
                                            <a:srgbClr val="00B0F0"/>
                                          </a:solidFill>
                                          <a:latin typeface="Cambria Math" panose="02040503050406030204" pitchFamily="18" charset="0"/>
                                        </a:rPr>
                                      </m:ctrlPr>
                                    </m:sSupPr>
                                    <m:e>
                                      <m:r>
                                        <a:rPr lang="en-US" i="1">
                                          <a:solidFill>
                                            <a:srgbClr val="00B0F0"/>
                                          </a:solidFill>
                                          <a:latin typeface="Cambria Math" panose="02040503050406030204" pitchFamily="18" charset="0"/>
                                        </a:rPr>
                                        <m:t>𝑝</m:t>
                                      </m:r>
                                    </m:e>
                                    <m:sup>
                                      <m:r>
                                        <a:rPr lang="en-US" b="0" i="1" smtClean="0">
                                          <a:solidFill>
                                            <a:srgbClr val="00B0F0"/>
                                          </a:solidFill>
                                          <a:latin typeface="Cambria Math" panose="02040503050406030204" pitchFamily="18" charset="0"/>
                                        </a:rPr>
                                        <m:t>𝑛</m:t>
                                      </m:r>
                                      <m:r>
                                        <a:rPr lang="en-US" b="0" i="1" smtClean="0">
                                          <a:solidFill>
                                            <a:srgbClr val="00B0F0"/>
                                          </a:solidFill>
                                          <a:latin typeface="Cambria Math" panose="02040503050406030204" pitchFamily="18" charset="0"/>
                                        </a:rPr>
                                        <m:t>1</m:t>
                                      </m:r>
                                    </m:sup>
                                  </m:sSup>
                                  <m:d>
                                    <m:dPr>
                                      <m:ctrlPr>
                                        <a:rPr lang="en-US" i="1">
                                          <a:solidFill>
                                            <a:srgbClr val="00B0F0"/>
                                          </a:solidFill>
                                          <a:latin typeface="Cambria Math" panose="02040503050406030204" pitchFamily="18" charset="0"/>
                                        </a:rPr>
                                      </m:ctrlPr>
                                    </m:dPr>
                                    <m:e>
                                      <m:r>
                                        <a:rPr lang="en-US" i="1">
                                          <a:solidFill>
                                            <a:srgbClr val="00B0F0"/>
                                          </a:solidFill>
                                          <a:latin typeface="Cambria Math" panose="02040503050406030204" pitchFamily="18" charset="0"/>
                                        </a:rPr>
                                        <m:t>−</m:t>
                                      </m:r>
                                      <m:r>
                                        <a:rPr lang="en-US" i="1">
                                          <a:solidFill>
                                            <a:srgbClr val="00B0F0"/>
                                          </a:solidFill>
                                          <a:latin typeface="Cambria Math" panose="02040503050406030204" pitchFamily="18" charset="0"/>
                                        </a:rPr>
                                        <m:t>𝑠𝑖𝑛</m:t>
                                      </m:r>
                                      <m:r>
                                        <a:rPr lang="en-US" i="1">
                                          <a:solidFill>
                                            <a:srgbClr val="00B0F0"/>
                                          </a:solidFill>
                                          <a:latin typeface="Cambria Math" panose="02040503050406030204" pitchFamily="18" charset="0"/>
                                          <a:ea typeface="Cambria Math" panose="02040503050406030204" pitchFamily="18" charset="0"/>
                                        </a:rPr>
                                        <m:t>𝜃</m:t>
                                      </m:r>
                                    </m:e>
                                  </m:d>
                                </m:num>
                                <m:den>
                                  <m:r>
                                    <a:rPr lang="en-US" i="1">
                                      <a:solidFill>
                                        <a:srgbClr val="00B0F0"/>
                                      </a:solidFill>
                                      <a:latin typeface="Cambria Math" panose="02040503050406030204" pitchFamily="18" charset="0"/>
                                    </a:rPr>
                                    <m:t>10</m:t>
                                  </m:r>
                                </m:den>
                              </m:f>
                            </m:sup>
                          </m:sSup>
                          <m:r>
                            <a:rPr lang="en-US">
                              <a:solidFill>
                                <a:schemeClr val="bg2"/>
                              </a:solidFill>
                              <a:latin typeface="Cambria Math" panose="02040503050406030204" pitchFamily="18" charset="0"/>
                            </a:rPr>
                            <m:t>+2</m:t>
                          </m:r>
                          <m:rad>
                            <m:radPr>
                              <m:degHide m:val="on"/>
                              <m:ctrlPr>
                                <a:rPr lang="en-US" i="1">
                                  <a:solidFill>
                                    <a:schemeClr val="bg2"/>
                                  </a:solidFill>
                                  <a:latin typeface="Cambria Math" panose="02040503050406030204" pitchFamily="18" charset="0"/>
                                </a:rPr>
                              </m:ctrlPr>
                            </m:radPr>
                            <m:deg/>
                            <m:e>
                              <m:sSup>
                                <m:sSupPr>
                                  <m:ctrlPr>
                                    <a:rPr lang="en-US" i="1">
                                      <a:solidFill>
                                        <a:srgbClr val="00B0F0"/>
                                      </a:solidFill>
                                      <a:latin typeface="Cambria Math" panose="02040503050406030204" pitchFamily="18" charset="0"/>
                                    </a:rPr>
                                  </m:ctrlPr>
                                </m:sSupPr>
                                <m:e>
                                  <m:r>
                                    <a:rPr lang="en-US" i="1">
                                      <a:solidFill>
                                        <a:srgbClr val="00B0F0"/>
                                      </a:solidFill>
                                      <a:latin typeface="Cambria Math" panose="02040503050406030204" pitchFamily="18" charset="0"/>
                                    </a:rPr>
                                    <m:t>10</m:t>
                                  </m:r>
                                </m:e>
                                <m:sup>
                                  <m:f>
                                    <m:fPr>
                                      <m:ctrlPr>
                                        <a:rPr lang="en-US" i="1">
                                          <a:solidFill>
                                            <a:srgbClr val="00B0F0"/>
                                          </a:solidFill>
                                          <a:latin typeface="Cambria Math" panose="02040503050406030204" pitchFamily="18" charset="0"/>
                                        </a:rPr>
                                      </m:ctrlPr>
                                    </m:fPr>
                                    <m:num>
                                      <m:sSup>
                                        <m:sSupPr>
                                          <m:ctrlPr>
                                            <a:rPr lang="en-US" i="1">
                                              <a:solidFill>
                                                <a:srgbClr val="00B0F0"/>
                                              </a:solidFill>
                                              <a:latin typeface="Cambria Math" panose="02040503050406030204" pitchFamily="18" charset="0"/>
                                            </a:rPr>
                                          </m:ctrlPr>
                                        </m:sSupPr>
                                        <m:e>
                                          <m:r>
                                            <a:rPr lang="en-US" i="1">
                                              <a:solidFill>
                                                <a:srgbClr val="00B0F0"/>
                                              </a:solidFill>
                                              <a:latin typeface="Cambria Math" panose="02040503050406030204" pitchFamily="18" charset="0"/>
                                            </a:rPr>
                                            <m:t>𝑝</m:t>
                                          </m:r>
                                        </m:e>
                                        <m:sup>
                                          <m:r>
                                            <a:rPr lang="en-US" b="0" i="1" smtClean="0">
                                              <a:solidFill>
                                                <a:srgbClr val="00B0F0"/>
                                              </a:solidFill>
                                              <a:latin typeface="Cambria Math" panose="02040503050406030204" pitchFamily="18" charset="0"/>
                                            </a:rPr>
                                            <m:t>𝑛</m:t>
                                          </m:r>
                                          <m:r>
                                            <a:rPr lang="en-US" b="0" i="1" smtClean="0">
                                              <a:solidFill>
                                                <a:srgbClr val="00B0F0"/>
                                              </a:solidFill>
                                              <a:latin typeface="Cambria Math" panose="02040503050406030204" pitchFamily="18" charset="0"/>
                                            </a:rPr>
                                            <m:t>0</m:t>
                                          </m:r>
                                        </m:sup>
                                      </m:sSup>
                                      <m:d>
                                        <m:dPr>
                                          <m:ctrlPr>
                                            <a:rPr lang="en-US" i="1">
                                              <a:solidFill>
                                                <a:srgbClr val="00B0F0"/>
                                              </a:solidFill>
                                              <a:latin typeface="Cambria Math" panose="02040503050406030204" pitchFamily="18" charset="0"/>
                                            </a:rPr>
                                          </m:ctrlPr>
                                        </m:dPr>
                                        <m:e>
                                          <m:r>
                                            <a:rPr lang="en-US" i="1">
                                              <a:solidFill>
                                                <a:srgbClr val="00B0F0"/>
                                              </a:solidFill>
                                              <a:latin typeface="Cambria Math" panose="02040503050406030204" pitchFamily="18" charset="0"/>
                                            </a:rPr>
                                            <m:t>𝑠𝑖𝑛</m:t>
                                          </m:r>
                                          <m:r>
                                            <a:rPr lang="en-US" i="1">
                                              <a:solidFill>
                                                <a:srgbClr val="00B0F0"/>
                                              </a:solidFill>
                                              <a:latin typeface="Cambria Math" panose="02040503050406030204" pitchFamily="18" charset="0"/>
                                              <a:ea typeface="Cambria Math" panose="02040503050406030204" pitchFamily="18" charset="0"/>
                                            </a:rPr>
                                            <m:t>𝜃</m:t>
                                          </m:r>
                                        </m:e>
                                      </m:d>
                                      <m:r>
                                        <a:rPr lang="en-US" i="1">
                                          <a:solidFill>
                                            <a:srgbClr val="00B0F0"/>
                                          </a:solidFill>
                                          <a:latin typeface="Cambria Math" panose="02040503050406030204" pitchFamily="18" charset="0"/>
                                          <a:ea typeface="Cambria Math" panose="02040503050406030204" pitchFamily="18" charset="0"/>
                                        </a:rPr>
                                        <m:t>+</m:t>
                                      </m:r>
                                      <m:sSup>
                                        <m:sSupPr>
                                          <m:ctrlPr>
                                            <a:rPr lang="en-US" i="1">
                                              <a:solidFill>
                                                <a:srgbClr val="00B0F0"/>
                                              </a:solidFill>
                                              <a:latin typeface="Cambria Math" panose="02040503050406030204" pitchFamily="18" charset="0"/>
                                            </a:rPr>
                                          </m:ctrlPr>
                                        </m:sSupPr>
                                        <m:e>
                                          <m:r>
                                            <a:rPr lang="en-US" i="1">
                                              <a:solidFill>
                                                <a:srgbClr val="00B0F0"/>
                                              </a:solidFill>
                                              <a:latin typeface="Cambria Math" panose="02040503050406030204" pitchFamily="18" charset="0"/>
                                            </a:rPr>
                                            <m:t>𝑝</m:t>
                                          </m:r>
                                        </m:e>
                                        <m:sup>
                                          <m:r>
                                            <a:rPr lang="en-US" b="0" i="1" smtClean="0">
                                              <a:solidFill>
                                                <a:srgbClr val="00B0F0"/>
                                              </a:solidFill>
                                              <a:latin typeface="Cambria Math" panose="02040503050406030204" pitchFamily="18" charset="0"/>
                                            </a:rPr>
                                            <m:t>𝑛</m:t>
                                          </m:r>
                                          <m:r>
                                            <a:rPr lang="en-US" b="0" i="1" smtClean="0">
                                              <a:solidFill>
                                                <a:srgbClr val="00B0F0"/>
                                              </a:solidFill>
                                              <a:latin typeface="Cambria Math" panose="02040503050406030204" pitchFamily="18" charset="0"/>
                                            </a:rPr>
                                            <m:t>1</m:t>
                                          </m:r>
                                        </m:sup>
                                      </m:sSup>
                                      <m:d>
                                        <m:dPr>
                                          <m:ctrlPr>
                                            <a:rPr lang="en-US" i="1">
                                              <a:solidFill>
                                                <a:srgbClr val="00B0F0"/>
                                              </a:solidFill>
                                              <a:latin typeface="Cambria Math" panose="02040503050406030204" pitchFamily="18" charset="0"/>
                                            </a:rPr>
                                          </m:ctrlPr>
                                        </m:dPr>
                                        <m:e>
                                          <m:r>
                                            <a:rPr lang="en-US" i="1">
                                              <a:solidFill>
                                                <a:srgbClr val="00B0F0"/>
                                              </a:solidFill>
                                              <a:latin typeface="Cambria Math" panose="02040503050406030204" pitchFamily="18" charset="0"/>
                                            </a:rPr>
                                            <m:t>−</m:t>
                                          </m:r>
                                          <m:r>
                                            <a:rPr lang="en-US" i="1">
                                              <a:solidFill>
                                                <a:srgbClr val="00B0F0"/>
                                              </a:solidFill>
                                              <a:latin typeface="Cambria Math" panose="02040503050406030204" pitchFamily="18" charset="0"/>
                                            </a:rPr>
                                            <m:t>𝑠𝑖𝑛</m:t>
                                          </m:r>
                                          <m:r>
                                            <a:rPr lang="en-US" i="1">
                                              <a:solidFill>
                                                <a:srgbClr val="00B0F0"/>
                                              </a:solidFill>
                                              <a:latin typeface="Cambria Math" panose="02040503050406030204" pitchFamily="18" charset="0"/>
                                              <a:ea typeface="Cambria Math" panose="02040503050406030204" pitchFamily="18" charset="0"/>
                                            </a:rPr>
                                            <m:t>𝜃</m:t>
                                          </m:r>
                                        </m:e>
                                      </m:d>
                                    </m:num>
                                    <m:den>
                                      <m:r>
                                        <a:rPr lang="en-US" i="1">
                                          <a:solidFill>
                                            <a:srgbClr val="00B0F0"/>
                                          </a:solidFill>
                                          <a:latin typeface="Cambria Math" panose="02040503050406030204" pitchFamily="18" charset="0"/>
                                        </a:rPr>
                                        <m:t>10</m:t>
                                      </m:r>
                                    </m:den>
                                  </m:f>
                                </m:sup>
                              </m:sSup>
                            </m:e>
                          </m:rad>
                          <m:r>
                            <m:rPr>
                              <m:sty m:val="p"/>
                            </m:rPr>
                            <a:rPr lang="en-US">
                              <a:solidFill>
                                <a:schemeClr val="bg2"/>
                              </a:solidFill>
                              <a:latin typeface="Cambria Math" panose="02040503050406030204" pitchFamily="18" charset="0"/>
                            </a:rPr>
                            <m:t>cos</m:t>
                          </m:r>
                          <m:d>
                            <m:dPr>
                              <m:ctrlPr>
                                <a:rPr lang="en-US" i="1">
                                  <a:solidFill>
                                    <a:schemeClr val="bg2"/>
                                  </a:solidFill>
                                  <a:latin typeface="Cambria Math" panose="02040503050406030204" pitchFamily="18" charset="0"/>
                                </a:rPr>
                              </m:ctrlPr>
                            </m:dPr>
                            <m:e>
                              <m:r>
                                <a:rPr lang="en-US">
                                  <a:solidFill>
                                    <a:schemeClr val="bg2"/>
                                  </a:solidFill>
                                  <a:latin typeface="Cambria Math" panose="02040503050406030204" pitchFamily="18" charset="0"/>
                                </a:rPr>
                                <m:t>2</m:t>
                              </m:r>
                              <m:r>
                                <a:rPr lang="en-US" i="1">
                                  <a:solidFill>
                                    <a:schemeClr val="bg2"/>
                                  </a:solidFill>
                                  <a:latin typeface="Cambria Math" panose="02040503050406030204" pitchFamily="18" charset="0"/>
                                </a:rPr>
                                <m:t>𝜋</m:t>
                              </m:r>
                              <m:sSub>
                                <m:sSubPr>
                                  <m:ctrlPr>
                                    <a:rPr lang="en-US" i="1" smtClean="0">
                                      <a:solidFill>
                                        <a:srgbClr val="00B0F0"/>
                                      </a:solidFill>
                                      <a:latin typeface="Cambria Math" panose="02040503050406030204" pitchFamily="18" charset="0"/>
                                    </a:rPr>
                                  </m:ctrlPr>
                                </m:sSubPr>
                                <m:e>
                                  <m:r>
                                    <a:rPr lang="en-US" i="1">
                                      <a:solidFill>
                                        <a:srgbClr val="00B0F0"/>
                                      </a:solidFill>
                                      <a:latin typeface="Cambria Math" panose="02040503050406030204" pitchFamily="18" charset="0"/>
                                    </a:rPr>
                                    <m:t>𝑐</m:t>
                                  </m:r>
                                </m:e>
                                <m:sub>
                                  <m:r>
                                    <a:rPr lang="en-US" b="0" i="1" smtClean="0">
                                      <a:solidFill>
                                        <a:srgbClr val="00B0F0"/>
                                      </a:solidFill>
                                      <a:latin typeface="Cambria Math" panose="02040503050406030204" pitchFamily="18" charset="0"/>
                                    </a:rPr>
                                    <m:t>1</m:t>
                                  </m:r>
                                </m:sub>
                              </m:sSub>
                              <m:r>
                                <m:rPr>
                                  <m:sty m:val="p"/>
                                </m:rPr>
                                <a:rPr lang="en-US">
                                  <a:solidFill>
                                    <a:schemeClr val="bg2"/>
                                  </a:solidFill>
                                  <a:latin typeface="Cambria Math" panose="02040503050406030204" pitchFamily="18" charset="0"/>
                                </a:rPr>
                                <m:t>sin</m:t>
                              </m:r>
                              <m:d>
                                <m:dPr>
                                  <m:ctrlPr>
                                    <a:rPr lang="en-US" i="1">
                                      <a:solidFill>
                                        <a:schemeClr val="bg2"/>
                                      </a:solidFill>
                                      <a:latin typeface="Cambria Math" panose="02040503050406030204" pitchFamily="18" charset="0"/>
                                    </a:rPr>
                                  </m:ctrlPr>
                                </m:dPr>
                                <m:e>
                                  <m:r>
                                    <a:rPr lang="en-US" i="1">
                                      <a:solidFill>
                                        <a:schemeClr val="bg2"/>
                                      </a:solidFill>
                                      <a:latin typeface="Cambria Math" panose="02040503050406030204" pitchFamily="18" charset="0"/>
                                    </a:rPr>
                                    <m:t>𝜃</m:t>
                                  </m:r>
                                </m:e>
                              </m:d>
                              <m:r>
                                <a:rPr lang="en-US">
                                  <a:solidFill>
                                    <a:schemeClr val="bg2"/>
                                  </a:solidFill>
                                  <a:latin typeface="Cambria Math" panose="02040503050406030204" pitchFamily="18" charset="0"/>
                                </a:rPr>
                                <m:t>+</m:t>
                              </m:r>
                              <m:sSub>
                                <m:sSubPr>
                                  <m:ctrlPr>
                                    <a:rPr lang="en-US" i="1" smtClean="0">
                                      <a:solidFill>
                                        <a:srgbClr val="00B0F0"/>
                                      </a:solidFill>
                                      <a:latin typeface="Cambria Math" panose="02040503050406030204" pitchFamily="18" charset="0"/>
                                    </a:rPr>
                                  </m:ctrlPr>
                                </m:sSubPr>
                                <m:e>
                                  <m:r>
                                    <a:rPr lang="en-US" i="1">
                                      <a:solidFill>
                                        <a:srgbClr val="00B0F0"/>
                                      </a:solidFill>
                                      <a:latin typeface="Cambria Math" panose="02040503050406030204" pitchFamily="18" charset="0"/>
                                    </a:rPr>
                                    <m:t>𝑐</m:t>
                                  </m:r>
                                </m:e>
                                <m:sub>
                                  <m:r>
                                    <a:rPr lang="en-US" b="0" i="1" smtClean="0">
                                      <a:solidFill>
                                        <a:srgbClr val="00B0F0"/>
                                      </a:solidFill>
                                      <a:latin typeface="Cambria Math" panose="02040503050406030204" pitchFamily="18" charset="0"/>
                                    </a:rPr>
                                    <m:t>2</m:t>
                                  </m:r>
                                </m:sub>
                              </m:sSub>
                            </m:e>
                          </m:d>
                          <m:r>
                            <m:rPr>
                              <m:nor/>
                            </m:rPr>
                            <a:rPr lang="en-US" dirty="0">
                              <a:solidFill>
                                <a:schemeClr val="bg2"/>
                              </a:solidFill>
                            </a:rPr>
                            <m:t> </m:t>
                          </m:r>
                        </m:e>
                      </m:d>
                    </m:oMath>
                  </m:oMathPara>
                </a14:m>
                <a:endParaRPr lang="en-US" dirty="0">
                  <a:solidFill>
                    <a:schemeClr val="bg2"/>
                  </a:solidFill>
                </a:endParaRPr>
              </a:p>
            </p:txBody>
          </p:sp>
        </mc:Choice>
        <mc:Fallback xmlns="">
          <p:sp>
            <p:nvSpPr>
              <p:cNvPr id="15" name="矩形 14"/>
              <p:cNvSpPr>
                <a:spLocks noRot="1" noChangeAspect="1" noMove="1" noResize="1" noEditPoints="1" noAdjustHandles="1" noChangeArrowheads="1" noChangeShapeType="1" noTextEdit="1"/>
              </p:cNvSpPr>
              <p:nvPr/>
            </p:nvSpPr>
            <p:spPr>
              <a:xfrm>
                <a:off x="964081" y="4695407"/>
                <a:ext cx="6470862" cy="1419619"/>
              </a:xfrm>
              <a:prstGeom prst="rect">
                <a:avLst/>
              </a:prstGeom>
              <a:blipFill rotWithShape="0">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矩形 27"/>
              <p:cNvSpPr/>
              <p:nvPr/>
            </p:nvSpPr>
            <p:spPr>
              <a:xfrm>
                <a:off x="1437265" y="3549842"/>
                <a:ext cx="3779624" cy="369332"/>
              </a:xfrm>
              <a:prstGeom prst="rect">
                <a:avLst/>
              </a:prstGeom>
            </p:spPr>
            <p:txBody>
              <a:bodyPr wrap="none">
                <a:spAutoFit/>
              </a:bodyPr>
              <a:lstStyle/>
              <a:p>
                <a14:m>
                  <m:oMath xmlns:m="http://schemas.openxmlformats.org/officeDocument/2006/math">
                    <m:sSup>
                      <m:sSupPr>
                        <m:ctrlPr>
                          <a:rPr lang="en-US" i="1" smtClean="0">
                            <a:solidFill>
                              <a:srgbClr val="00B0F0"/>
                            </a:solidFill>
                            <a:latin typeface="Cambria Math" panose="02040503050406030204" pitchFamily="18" charset="0"/>
                          </a:rPr>
                        </m:ctrlPr>
                      </m:sSupPr>
                      <m:e>
                        <m:r>
                          <a:rPr lang="en-US" i="1">
                            <a:solidFill>
                              <a:srgbClr val="00B0F0"/>
                            </a:solidFill>
                            <a:latin typeface="Cambria Math" panose="02040503050406030204" pitchFamily="18" charset="0"/>
                          </a:rPr>
                          <m:t>𝑝</m:t>
                        </m:r>
                      </m:e>
                      <m:sup>
                        <m:r>
                          <a:rPr lang="en-US" b="0" i="1" smtClean="0">
                            <a:solidFill>
                              <a:srgbClr val="00B0F0"/>
                            </a:solidFill>
                            <a:latin typeface="Cambria Math" panose="02040503050406030204" pitchFamily="18" charset="0"/>
                          </a:rPr>
                          <m:t>𝑛</m:t>
                        </m:r>
                        <m:r>
                          <a:rPr lang="en-US" b="0" i="1" smtClean="0">
                            <a:solidFill>
                              <a:srgbClr val="00B0F0"/>
                            </a:solidFill>
                            <a:latin typeface="Cambria Math" panose="02040503050406030204" pitchFamily="18" charset="0"/>
                          </a:rPr>
                          <m:t>0</m:t>
                        </m:r>
                      </m:sup>
                    </m:sSup>
                    <m:d>
                      <m:dPr>
                        <m:ctrlPr>
                          <a:rPr lang="en-US" i="1" smtClean="0">
                            <a:solidFill>
                              <a:srgbClr val="00B0F0"/>
                            </a:solidFill>
                            <a:latin typeface="Cambria Math" panose="02040503050406030204" pitchFamily="18" charset="0"/>
                          </a:rPr>
                        </m:ctrlPr>
                      </m:dPr>
                      <m:e>
                        <m:r>
                          <a:rPr lang="en-US" i="1">
                            <a:solidFill>
                              <a:srgbClr val="00B0F0"/>
                            </a:solidFill>
                            <a:latin typeface="Cambria Math" panose="02040503050406030204" pitchFamily="18" charset="0"/>
                            <a:ea typeface="Cambria Math" panose="02040503050406030204" pitchFamily="18" charset="0"/>
                          </a:rPr>
                          <m:t>∙</m:t>
                        </m:r>
                      </m:e>
                    </m:d>
                  </m:oMath>
                </a14:m>
                <a:r>
                  <a:rPr lang="en-US" dirty="0" smtClean="0">
                    <a:solidFill>
                      <a:schemeClr val="bg2"/>
                    </a:solidFill>
                  </a:rPr>
                  <a:t> : 2</a:t>
                </a:r>
                <a:r>
                  <a:rPr lang="en-US" baseline="30000" dirty="0" smtClean="0">
                    <a:solidFill>
                      <a:schemeClr val="bg2"/>
                    </a:solidFill>
                  </a:rPr>
                  <a:t>nd</a:t>
                </a:r>
                <a:r>
                  <a:rPr lang="en-US" dirty="0" smtClean="0">
                    <a:solidFill>
                      <a:schemeClr val="bg2"/>
                    </a:solidFill>
                  </a:rPr>
                  <a:t>  order polynomial function</a:t>
                </a:r>
                <a:endParaRPr lang="en-US" dirty="0">
                  <a:solidFill>
                    <a:schemeClr val="bg2"/>
                  </a:solidFill>
                </a:endParaRPr>
              </a:p>
            </p:txBody>
          </p:sp>
        </mc:Choice>
        <mc:Fallback xmlns="">
          <p:sp>
            <p:nvSpPr>
              <p:cNvPr id="28" name="矩形 27"/>
              <p:cNvSpPr>
                <a:spLocks noRot="1" noChangeAspect="1" noMove="1" noResize="1" noEditPoints="1" noAdjustHandles="1" noChangeArrowheads="1" noChangeShapeType="1" noTextEdit="1"/>
              </p:cNvSpPr>
              <p:nvPr/>
            </p:nvSpPr>
            <p:spPr>
              <a:xfrm>
                <a:off x="1437265" y="3549842"/>
                <a:ext cx="3779624" cy="369332"/>
              </a:xfrm>
              <a:prstGeom prst="rect">
                <a:avLst/>
              </a:prstGeom>
              <a:blipFill rotWithShape="0">
                <a:blip r:embed="rId6"/>
                <a:stretch>
                  <a:fillRect t="-8197" r="-323" b="-245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矩形 28"/>
              <p:cNvSpPr/>
              <p:nvPr/>
            </p:nvSpPr>
            <p:spPr>
              <a:xfrm>
                <a:off x="1437265" y="4026454"/>
                <a:ext cx="3745962" cy="369332"/>
              </a:xfrm>
              <a:prstGeom prst="rect">
                <a:avLst/>
              </a:prstGeom>
            </p:spPr>
            <p:txBody>
              <a:bodyPr wrap="none">
                <a:spAutoFit/>
              </a:bodyPr>
              <a:lstStyle/>
              <a:p>
                <a14:m>
                  <m:oMath xmlns:m="http://schemas.openxmlformats.org/officeDocument/2006/math">
                    <m:sSup>
                      <m:sSupPr>
                        <m:ctrlPr>
                          <a:rPr lang="en-US" i="1" smtClean="0">
                            <a:solidFill>
                              <a:srgbClr val="00B0F0"/>
                            </a:solidFill>
                            <a:latin typeface="Cambria Math" panose="02040503050406030204" pitchFamily="18" charset="0"/>
                          </a:rPr>
                        </m:ctrlPr>
                      </m:sSupPr>
                      <m:e>
                        <m:r>
                          <a:rPr lang="en-US" i="1">
                            <a:solidFill>
                              <a:srgbClr val="00B0F0"/>
                            </a:solidFill>
                            <a:latin typeface="Cambria Math" panose="02040503050406030204" pitchFamily="18" charset="0"/>
                          </a:rPr>
                          <m:t>𝑝</m:t>
                        </m:r>
                      </m:e>
                      <m:sup>
                        <m:r>
                          <a:rPr lang="en-US" b="0" i="1" smtClean="0">
                            <a:solidFill>
                              <a:srgbClr val="00B0F0"/>
                            </a:solidFill>
                            <a:latin typeface="Cambria Math" panose="02040503050406030204" pitchFamily="18" charset="0"/>
                          </a:rPr>
                          <m:t>𝑛</m:t>
                        </m:r>
                        <m:r>
                          <a:rPr lang="en-US" b="0" i="1" smtClean="0">
                            <a:solidFill>
                              <a:srgbClr val="00B0F0"/>
                            </a:solidFill>
                            <a:latin typeface="Cambria Math" panose="02040503050406030204" pitchFamily="18" charset="0"/>
                          </a:rPr>
                          <m:t>1</m:t>
                        </m:r>
                      </m:sup>
                    </m:sSup>
                    <m:d>
                      <m:dPr>
                        <m:ctrlPr>
                          <a:rPr lang="en-US" i="1" smtClean="0">
                            <a:solidFill>
                              <a:srgbClr val="00B0F0"/>
                            </a:solidFill>
                            <a:latin typeface="Cambria Math" panose="02040503050406030204" pitchFamily="18" charset="0"/>
                          </a:rPr>
                        </m:ctrlPr>
                      </m:dPr>
                      <m:e>
                        <m:r>
                          <a:rPr lang="en-US" i="1">
                            <a:solidFill>
                              <a:srgbClr val="00B0F0"/>
                            </a:solidFill>
                            <a:latin typeface="Cambria Math" panose="02040503050406030204" pitchFamily="18" charset="0"/>
                            <a:ea typeface="Cambria Math" panose="02040503050406030204" pitchFamily="18" charset="0"/>
                          </a:rPr>
                          <m:t>∙</m:t>
                        </m:r>
                      </m:e>
                    </m:d>
                  </m:oMath>
                </a14:m>
                <a:r>
                  <a:rPr lang="en-US" dirty="0" smtClean="0">
                    <a:solidFill>
                      <a:srgbClr val="00B0F0"/>
                    </a:solidFill>
                  </a:rPr>
                  <a:t> </a:t>
                </a:r>
                <a:r>
                  <a:rPr lang="en-US" dirty="0" smtClean="0">
                    <a:solidFill>
                      <a:schemeClr val="bg2"/>
                    </a:solidFill>
                  </a:rPr>
                  <a:t>: 4</a:t>
                </a:r>
                <a:r>
                  <a:rPr lang="en-US" baseline="30000" dirty="0" smtClean="0">
                    <a:solidFill>
                      <a:schemeClr val="bg2"/>
                    </a:solidFill>
                  </a:rPr>
                  <a:t>th</a:t>
                </a:r>
                <a:r>
                  <a:rPr lang="en-US" dirty="0" smtClean="0">
                    <a:solidFill>
                      <a:schemeClr val="bg2"/>
                    </a:solidFill>
                  </a:rPr>
                  <a:t>  order polynomial function</a:t>
                </a:r>
                <a:endParaRPr lang="en-US" dirty="0">
                  <a:solidFill>
                    <a:schemeClr val="bg2"/>
                  </a:solidFill>
                </a:endParaRPr>
              </a:p>
            </p:txBody>
          </p:sp>
        </mc:Choice>
        <mc:Fallback xmlns="">
          <p:sp>
            <p:nvSpPr>
              <p:cNvPr id="29" name="矩形 28"/>
              <p:cNvSpPr>
                <a:spLocks noRot="1" noChangeAspect="1" noMove="1" noResize="1" noEditPoints="1" noAdjustHandles="1" noChangeArrowheads="1" noChangeShapeType="1" noTextEdit="1"/>
              </p:cNvSpPr>
              <p:nvPr/>
            </p:nvSpPr>
            <p:spPr>
              <a:xfrm>
                <a:off x="1437265" y="4026454"/>
                <a:ext cx="3745962" cy="369332"/>
              </a:xfrm>
              <a:prstGeom prst="rect">
                <a:avLst/>
              </a:prstGeom>
              <a:blipFill rotWithShape="0">
                <a:blip r:embed="rId7"/>
                <a:stretch>
                  <a:fillRect t="-10000" r="-489" b="-26667"/>
                </a:stretch>
              </a:blipFill>
            </p:spPr>
            <p:txBody>
              <a:bodyPr/>
              <a:lstStyle/>
              <a:p>
                <a:r>
                  <a:rPr lang="en-US">
                    <a:noFill/>
                  </a:rPr>
                  <a:t> </a:t>
                </a:r>
              </a:p>
            </p:txBody>
          </p:sp>
        </mc:Fallback>
      </mc:AlternateContent>
      <p:sp>
        <p:nvSpPr>
          <p:cNvPr id="30" name="矩形 29"/>
          <p:cNvSpPr/>
          <p:nvPr/>
        </p:nvSpPr>
        <p:spPr>
          <a:xfrm>
            <a:off x="119458" y="3264713"/>
            <a:ext cx="864339" cy="369332"/>
          </a:xfrm>
          <a:prstGeom prst="rect">
            <a:avLst/>
          </a:prstGeom>
        </p:spPr>
        <p:txBody>
          <a:bodyPr wrap="none">
            <a:spAutoFit/>
          </a:bodyPr>
          <a:lstStyle/>
          <a:p>
            <a:r>
              <a:rPr lang="en-US" altLang="zh-CN" dirty="0" smtClean="0">
                <a:solidFill>
                  <a:schemeClr val="bg2"/>
                </a:solidFill>
              </a:rPr>
              <a:t>Where:</a:t>
            </a:r>
            <a:endParaRPr lang="en-US" dirty="0">
              <a:solidFill>
                <a:schemeClr val="bg2"/>
              </a:solidFill>
            </a:endParaRPr>
          </a:p>
        </p:txBody>
      </p:sp>
      <p:sp>
        <p:nvSpPr>
          <p:cNvPr id="31" name="矩形 30"/>
          <p:cNvSpPr/>
          <p:nvPr/>
        </p:nvSpPr>
        <p:spPr>
          <a:xfrm>
            <a:off x="407518" y="2025231"/>
            <a:ext cx="556563" cy="369332"/>
          </a:xfrm>
          <a:prstGeom prst="rect">
            <a:avLst/>
          </a:prstGeom>
        </p:spPr>
        <p:txBody>
          <a:bodyPr wrap="none">
            <a:spAutoFit/>
          </a:bodyPr>
          <a:lstStyle/>
          <a:p>
            <a:r>
              <a:rPr lang="en-US" altLang="zh-CN" dirty="0" smtClean="0">
                <a:solidFill>
                  <a:schemeClr val="bg2"/>
                </a:solidFill>
              </a:rPr>
              <a:t>Let:</a:t>
            </a:r>
            <a:endParaRPr lang="en-US" dirty="0">
              <a:solidFill>
                <a:schemeClr val="bg2"/>
              </a:solidFill>
            </a:endParaRPr>
          </a:p>
        </p:txBody>
      </p:sp>
      <p:sp>
        <p:nvSpPr>
          <p:cNvPr id="33" name="矩形 32"/>
          <p:cNvSpPr/>
          <p:nvPr/>
        </p:nvSpPr>
        <p:spPr>
          <a:xfrm>
            <a:off x="100221" y="4695208"/>
            <a:ext cx="902811" cy="369332"/>
          </a:xfrm>
          <a:prstGeom prst="rect">
            <a:avLst/>
          </a:prstGeom>
        </p:spPr>
        <p:txBody>
          <a:bodyPr wrap="none">
            <a:spAutoFit/>
          </a:bodyPr>
          <a:lstStyle/>
          <a:p>
            <a:r>
              <a:rPr lang="en-US" altLang="zh-CN" dirty="0" smtClean="0">
                <a:solidFill>
                  <a:schemeClr val="bg2"/>
                </a:solidFill>
              </a:rPr>
              <a:t>Finally:</a:t>
            </a:r>
            <a:endParaRPr lang="en-US" dirty="0">
              <a:solidFill>
                <a:schemeClr val="bg2"/>
              </a:solidFill>
            </a:endParaRPr>
          </a:p>
        </p:txBody>
      </p:sp>
    </p:spTree>
    <p:extLst>
      <p:ext uri="{BB962C8B-B14F-4D97-AF65-F5344CB8AC3E}">
        <p14:creationId xmlns:p14="http://schemas.microsoft.com/office/powerpoint/2010/main" val="420645728"/>
      </p:ext>
    </p:extLst>
  </p:cSld>
  <p:clrMapOvr>
    <a:masterClrMapping/>
  </p:clrMapOvr>
  <mc:AlternateContent xmlns:mc="http://schemas.openxmlformats.org/markup-compatibility/2006" xmlns:p14="http://schemas.microsoft.com/office/powerpoint/2010/main">
    <mc:Choice Requires="p14">
      <p:transition spd="slow" p14:dur="800">
        <p14:prism dir="d"/>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5800" y="258240"/>
            <a:ext cx="7772400" cy="611911"/>
          </a:xfrm>
        </p:spPr>
        <p:txBody>
          <a:bodyPr/>
          <a:lstStyle/>
          <a:p>
            <a:pPr algn="l"/>
            <a:r>
              <a:rPr lang="en-US" altLang="zh-CN" sz="2800" dirty="0" smtClean="0">
                <a:solidFill>
                  <a:srgbClr val="F4FEB8"/>
                </a:solidFill>
              </a:rPr>
              <a:t>1. GNSS-IR FOR SOIL MOISTURE</a:t>
            </a:r>
            <a:endParaRPr lang="zh-CN" altLang="en-US" dirty="0">
              <a:solidFill>
                <a:srgbClr val="F4FEB8"/>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矩形 6"/>
          <p:cNvSpPr/>
          <p:nvPr/>
        </p:nvSpPr>
        <p:spPr>
          <a:xfrm>
            <a:off x="223941" y="976258"/>
            <a:ext cx="6688488" cy="461665"/>
          </a:xfrm>
          <a:prstGeom prst="rect">
            <a:avLst/>
          </a:prstGeom>
        </p:spPr>
        <p:txBody>
          <a:bodyPr wrap="square">
            <a:spAutoFit/>
          </a:bodyPr>
          <a:lstStyle/>
          <a:p>
            <a:r>
              <a:rPr lang="en-US" altLang="zh-CN" sz="2400" b="1" u="sng" kern="0" dirty="0" smtClean="0">
                <a:solidFill>
                  <a:srgbClr val="000099"/>
                </a:solidFill>
              </a:rPr>
              <a:t>1.3</a:t>
            </a:r>
            <a:r>
              <a:rPr lang="zh-CN" altLang="en-US" sz="2400" b="1" u="sng" kern="0" dirty="0" smtClean="0">
                <a:solidFill>
                  <a:srgbClr val="000099"/>
                </a:solidFill>
              </a:rPr>
              <a:t> </a:t>
            </a:r>
            <a:r>
              <a:rPr lang="en-US" altLang="zh-CN" sz="2400" b="1" u="sng" kern="0" dirty="0" smtClean="0">
                <a:solidFill>
                  <a:srgbClr val="000099"/>
                </a:solidFill>
              </a:rPr>
              <a:t>How this model can be used to retrieve SMC</a:t>
            </a:r>
            <a:endParaRPr lang="zh-CN" altLang="en-US" sz="2400" u="sng" dirty="0">
              <a:solidFill>
                <a:srgbClr val="000099"/>
              </a:solidFill>
            </a:endParaRPr>
          </a:p>
        </p:txBody>
      </p:sp>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939" y="1437923"/>
            <a:ext cx="8992122" cy="2387602"/>
          </a:xfrm>
          <a:prstGeom prst="rect">
            <a:avLst/>
          </a:prstGeom>
        </p:spPr>
      </p:pic>
      <p:sp>
        <p:nvSpPr>
          <p:cNvPr id="13" name="文本框 12"/>
          <p:cNvSpPr txBox="1"/>
          <p:nvPr/>
        </p:nvSpPr>
        <p:spPr>
          <a:xfrm>
            <a:off x="381000" y="4506685"/>
            <a:ext cx="8469086" cy="646331"/>
          </a:xfrm>
          <a:prstGeom prst="rect">
            <a:avLst/>
          </a:prstGeom>
          <a:noFill/>
        </p:spPr>
        <p:txBody>
          <a:bodyPr wrap="square" rtlCol="0">
            <a:spAutoFit/>
          </a:bodyPr>
          <a:lstStyle/>
          <a:p>
            <a:r>
              <a:rPr lang="en-US" dirty="0" smtClean="0">
                <a:solidFill>
                  <a:srgbClr val="008000"/>
                </a:solidFill>
              </a:rPr>
              <a:t>From the reconstructed signals, soil permittivity can be estimated, after which SMC can be retrieved using well established soil dielectric models </a:t>
            </a:r>
            <a:r>
              <a:rPr lang="en-US" altLang="zh-CN" dirty="0" smtClean="0">
                <a:solidFill>
                  <a:srgbClr val="008000"/>
                </a:solidFill>
              </a:rPr>
              <a:t>on</a:t>
            </a:r>
            <a:r>
              <a:rPr lang="en-US" dirty="0" smtClean="0">
                <a:solidFill>
                  <a:srgbClr val="008000"/>
                </a:solidFill>
              </a:rPr>
              <a:t> microwave frequencies.</a:t>
            </a:r>
            <a:endParaRPr lang="en-US" dirty="0">
              <a:solidFill>
                <a:srgbClr val="008000"/>
              </a:solidFill>
            </a:endParaRPr>
          </a:p>
        </p:txBody>
      </p:sp>
      <p:sp>
        <p:nvSpPr>
          <p:cNvPr id="24" name="文本框 23"/>
          <p:cNvSpPr txBox="1"/>
          <p:nvPr/>
        </p:nvSpPr>
        <p:spPr>
          <a:xfrm>
            <a:off x="381000" y="5437619"/>
            <a:ext cx="8469086" cy="646331"/>
          </a:xfrm>
          <a:prstGeom prst="rect">
            <a:avLst/>
          </a:prstGeom>
          <a:noFill/>
        </p:spPr>
        <p:txBody>
          <a:bodyPr wrap="square" rtlCol="0">
            <a:spAutoFit/>
          </a:bodyPr>
          <a:lstStyle/>
          <a:p>
            <a:r>
              <a:rPr lang="en-US" dirty="0" smtClean="0">
                <a:solidFill>
                  <a:srgbClr val="FF0000"/>
                </a:solidFill>
              </a:rPr>
              <a:t>The estimated frequency and phase </a:t>
            </a:r>
            <a:r>
              <a:rPr lang="en-US" dirty="0">
                <a:solidFill>
                  <a:srgbClr val="FF0000"/>
                </a:solidFill>
              </a:rPr>
              <a:t>information can be </a:t>
            </a:r>
            <a:r>
              <a:rPr lang="en-US" dirty="0" smtClean="0">
                <a:solidFill>
                  <a:srgbClr val="FF0000"/>
                </a:solidFill>
              </a:rPr>
              <a:t>used to study how </a:t>
            </a:r>
            <a:r>
              <a:rPr lang="en-US" dirty="0">
                <a:solidFill>
                  <a:srgbClr val="FF0000"/>
                </a:solidFill>
              </a:rPr>
              <a:t>they are related to soil moisture </a:t>
            </a:r>
            <a:r>
              <a:rPr lang="en-US" dirty="0" smtClean="0">
                <a:solidFill>
                  <a:srgbClr val="FF0000"/>
                </a:solidFill>
              </a:rPr>
              <a:t>empirically as proposed by K. M. Larson et al.</a:t>
            </a:r>
            <a:endParaRPr lang="en-US" dirty="0">
              <a:solidFill>
                <a:srgbClr val="FF0000"/>
              </a:solidFill>
            </a:endParaRPr>
          </a:p>
        </p:txBody>
      </p:sp>
    </p:spTree>
    <p:extLst>
      <p:ext uri="{BB962C8B-B14F-4D97-AF65-F5344CB8AC3E}">
        <p14:creationId xmlns:p14="http://schemas.microsoft.com/office/powerpoint/2010/main" val="170901440"/>
      </p:ext>
    </p:extLst>
  </p:cSld>
  <p:clrMapOvr>
    <a:masterClrMapping/>
  </p:clrMapOvr>
  <mc:AlternateContent xmlns:mc="http://schemas.openxmlformats.org/markup-compatibility/2006" xmlns:p14="http://schemas.microsoft.com/office/powerpoint/2010/main">
    <mc:Choice Requires="p14">
      <p:transition spd="slow" p14:dur="800">
        <p14:prism dir="d"/>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5800" y="258240"/>
            <a:ext cx="7772400" cy="611911"/>
          </a:xfrm>
        </p:spPr>
        <p:txBody>
          <a:bodyPr/>
          <a:lstStyle/>
          <a:p>
            <a:pPr algn="l"/>
            <a:r>
              <a:rPr lang="en-US" altLang="zh-CN" sz="2800" dirty="0" smtClean="0">
                <a:solidFill>
                  <a:srgbClr val="F4FEB8"/>
                </a:solidFill>
              </a:rPr>
              <a:t>2. SIMULATIONS</a:t>
            </a:r>
            <a:endParaRPr lang="zh-CN" altLang="en-US" dirty="0">
              <a:solidFill>
                <a:srgbClr val="F4FEB8"/>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矩形 6"/>
          <p:cNvSpPr/>
          <p:nvPr/>
        </p:nvSpPr>
        <p:spPr>
          <a:xfrm>
            <a:off x="223941" y="976258"/>
            <a:ext cx="4337173" cy="461665"/>
          </a:xfrm>
          <a:prstGeom prst="rect">
            <a:avLst/>
          </a:prstGeom>
        </p:spPr>
        <p:txBody>
          <a:bodyPr wrap="square">
            <a:spAutoFit/>
          </a:bodyPr>
          <a:lstStyle/>
          <a:p>
            <a:r>
              <a:rPr lang="en-US" altLang="zh-CN" sz="2400" b="1" u="sng" kern="0" dirty="0" smtClean="0">
                <a:solidFill>
                  <a:srgbClr val="000099"/>
                </a:solidFill>
              </a:rPr>
              <a:t>2.1 </a:t>
            </a:r>
            <a:r>
              <a:rPr lang="en-US" altLang="zh-CN" sz="2400" b="1" u="sng" kern="0" dirty="0">
                <a:solidFill>
                  <a:srgbClr val="000099"/>
                </a:solidFill>
              </a:rPr>
              <a:t>F</a:t>
            </a:r>
            <a:r>
              <a:rPr lang="en-US" altLang="zh-CN" sz="2400" b="1" u="sng" kern="0" dirty="0" smtClean="0">
                <a:solidFill>
                  <a:srgbClr val="000099"/>
                </a:solidFill>
              </a:rPr>
              <a:t>itting quality comparison </a:t>
            </a:r>
            <a:endParaRPr lang="zh-CN" altLang="en-US" sz="2400" u="sng" dirty="0">
              <a:solidFill>
                <a:srgbClr val="000099"/>
              </a:solidFill>
            </a:endParaRPr>
          </a:p>
        </p:txBody>
      </p:sp>
      <p:sp>
        <p:nvSpPr>
          <p:cNvPr id="6" name="文本框 5"/>
          <p:cNvSpPr txBox="1"/>
          <p:nvPr/>
        </p:nvSpPr>
        <p:spPr>
          <a:xfrm>
            <a:off x="1219200" y="4871299"/>
            <a:ext cx="2954655" cy="369332"/>
          </a:xfrm>
          <a:prstGeom prst="rect">
            <a:avLst/>
          </a:prstGeom>
          <a:noFill/>
        </p:spPr>
        <p:txBody>
          <a:bodyPr wrap="none" rtlCol="0">
            <a:spAutoFit/>
          </a:bodyPr>
          <a:lstStyle/>
          <a:p>
            <a:r>
              <a:rPr lang="en-US" dirty="0" smtClean="0">
                <a:solidFill>
                  <a:schemeClr val="bg2"/>
                </a:solidFill>
              </a:rPr>
              <a:t>The goodness of </a:t>
            </a:r>
            <a:r>
              <a:rPr lang="en-US" dirty="0">
                <a:solidFill>
                  <a:schemeClr val="bg2"/>
                </a:solidFill>
              </a:rPr>
              <a:t>fit </a:t>
            </a:r>
            <a:r>
              <a:rPr lang="en-US" dirty="0" smtClean="0">
                <a:solidFill>
                  <a:schemeClr val="bg2"/>
                </a:solidFill>
              </a:rPr>
              <a:t>is 94.95%</a:t>
            </a:r>
            <a:endParaRPr lang="en-US" dirty="0">
              <a:solidFill>
                <a:schemeClr val="bg2"/>
              </a:solidFill>
            </a:endParaRPr>
          </a:p>
        </p:txBody>
      </p:sp>
      <p:sp>
        <p:nvSpPr>
          <p:cNvPr id="11" name="文本框 10"/>
          <p:cNvSpPr txBox="1"/>
          <p:nvPr/>
        </p:nvSpPr>
        <p:spPr>
          <a:xfrm>
            <a:off x="5227851" y="4871299"/>
            <a:ext cx="2954655" cy="369332"/>
          </a:xfrm>
          <a:prstGeom prst="rect">
            <a:avLst/>
          </a:prstGeom>
          <a:noFill/>
        </p:spPr>
        <p:txBody>
          <a:bodyPr wrap="none" rtlCol="0">
            <a:spAutoFit/>
          </a:bodyPr>
          <a:lstStyle/>
          <a:p>
            <a:r>
              <a:rPr lang="en-US" dirty="0" smtClean="0">
                <a:solidFill>
                  <a:schemeClr val="bg2"/>
                </a:solidFill>
              </a:rPr>
              <a:t>The goodness of </a:t>
            </a:r>
            <a:r>
              <a:rPr lang="en-US" dirty="0">
                <a:solidFill>
                  <a:schemeClr val="bg2"/>
                </a:solidFill>
              </a:rPr>
              <a:t>fit </a:t>
            </a:r>
            <a:r>
              <a:rPr lang="en-US" dirty="0" smtClean="0">
                <a:solidFill>
                  <a:schemeClr val="bg2"/>
                </a:solidFill>
              </a:rPr>
              <a:t>is 55.80%</a:t>
            </a:r>
            <a:endParaRPr lang="en-US" dirty="0">
              <a:solidFill>
                <a:schemeClr val="bg2"/>
              </a:solidFill>
            </a:endParaRPr>
          </a:p>
        </p:txBody>
      </p:sp>
      <p:pic>
        <p:nvPicPr>
          <p:cNvPr id="8" name="图片 7"/>
          <p:cNvPicPr>
            <a:picLocks noChangeAspect="1"/>
          </p:cNvPicPr>
          <p:nvPr/>
        </p:nvPicPr>
        <p:blipFill>
          <a:blip r:embed="rId2"/>
          <a:stretch>
            <a:fillRect/>
          </a:stretch>
        </p:blipFill>
        <p:spPr>
          <a:xfrm>
            <a:off x="685800" y="1544030"/>
            <a:ext cx="4164643" cy="3128401"/>
          </a:xfrm>
          <a:prstGeom prst="rect">
            <a:avLst/>
          </a:prstGeom>
        </p:spPr>
      </p:pic>
      <p:pic>
        <p:nvPicPr>
          <p:cNvPr id="9" name="图片 8"/>
          <p:cNvPicPr>
            <a:picLocks noChangeAspect="1"/>
          </p:cNvPicPr>
          <p:nvPr/>
        </p:nvPicPr>
        <p:blipFill>
          <a:blip r:embed="rId3"/>
          <a:stretch>
            <a:fillRect/>
          </a:stretch>
        </p:blipFill>
        <p:spPr>
          <a:xfrm>
            <a:off x="4609849" y="1544030"/>
            <a:ext cx="4190657" cy="3147943"/>
          </a:xfrm>
          <a:prstGeom prst="rect">
            <a:avLst/>
          </a:prstGeom>
        </p:spPr>
      </p:pic>
      <p:sp>
        <p:nvSpPr>
          <p:cNvPr id="10" name="文本框 9"/>
          <p:cNvSpPr txBox="1"/>
          <p:nvPr/>
        </p:nvSpPr>
        <p:spPr>
          <a:xfrm>
            <a:off x="402430" y="5570129"/>
            <a:ext cx="8180445" cy="646331"/>
          </a:xfrm>
          <a:prstGeom prst="rect">
            <a:avLst/>
          </a:prstGeom>
          <a:noFill/>
        </p:spPr>
        <p:txBody>
          <a:bodyPr wrap="none" rtlCol="0">
            <a:spAutoFit/>
          </a:bodyPr>
          <a:lstStyle/>
          <a:p>
            <a:r>
              <a:rPr lang="en-US" dirty="0">
                <a:solidFill>
                  <a:srgbClr val="FF0000"/>
                </a:solidFill>
              </a:rPr>
              <a:t>T</a:t>
            </a:r>
            <a:r>
              <a:rPr lang="en-US" dirty="0" smtClean="0">
                <a:solidFill>
                  <a:srgbClr val="FF0000"/>
                </a:solidFill>
              </a:rPr>
              <a:t>he “Quality </a:t>
            </a:r>
            <a:r>
              <a:rPr lang="en-US" dirty="0">
                <a:solidFill>
                  <a:srgbClr val="FF0000"/>
                </a:solidFill>
              </a:rPr>
              <a:t>of </a:t>
            </a:r>
            <a:r>
              <a:rPr lang="en-US" dirty="0" smtClean="0">
                <a:solidFill>
                  <a:srgbClr val="FF0000"/>
                </a:solidFill>
              </a:rPr>
              <a:t>fit” of the proposed model is about 40% better than Larson </a:t>
            </a:r>
            <a:r>
              <a:rPr lang="en-US" dirty="0">
                <a:solidFill>
                  <a:srgbClr val="FF0000"/>
                </a:solidFill>
              </a:rPr>
              <a:t>model </a:t>
            </a:r>
            <a:r>
              <a:rPr lang="en-US" dirty="0" smtClean="0">
                <a:solidFill>
                  <a:srgbClr val="FF0000"/>
                </a:solidFill>
              </a:rPr>
              <a:t>that</a:t>
            </a:r>
          </a:p>
          <a:p>
            <a:r>
              <a:rPr lang="en-US" dirty="0" smtClean="0">
                <a:solidFill>
                  <a:srgbClr val="FF0000"/>
                </a:solidFill>
              </a:rPr>
              <a:t>uses polynomial de-trending followed </a:t>
            </a:r>
            <a:r>
              <a:rPr lang="en-US" dirty="0">
                <a:solidFill>
                  <a:srgbClr val="FF0000"/>
                </a:solidFill>
              </a:rPr>
              <a:t>by cosine </a:t>
            </a:r>
            <a:r>
              <a:rPr lang="en-US" dirty="0" smtClean="0">
                <a:solidFill>
                  <a:srgbClr val="FF0000"/>
                </a:solidFill>
              </a:rPr>
              <a:t>modeling.</a:t>
            </a:r>
            <a:endParaRPr lang="en-US" dirty="0">
              <a:solidFill>
                <a:srgbClr val="FF0000"/>
              </a:solidFill>
            </a:endParaRPr>
          </a:p>
        </p:txBody>
      </p:sp>
    </p:spTree>
    <p:extLst>
      <p:ext uri="{BB962C8B-B14F-4D97-AF65-F5344CB8AC3E}">
        <p14:creationId xmlns:p14="http://schemas.microsoft.com/office/powerpoint/2010/main" val="3662071534"/>
      </p:ext>
    </p:extLst>
  </p:cSld>
  <p:clrMapOvr>
    <a:masterClrMapping/>
  </p:clrMapOvr>
  <mc:AlternateContent xmlns:mc="http://schemas.openxmlformats.org/markup-compatibility/2006" xmlns:p14="http://schemas.microsoft.com/office/powerpoint/2010/main">
    <mc:Choice Requires="p14">
      <p:transition spd="slow" p14:dur="800">
        <p14:prism dir="d"/>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5800" y="258240"/>
            <a:ext cx="7772400" cy="611911"/>
          </a:xfrm>
        </p:spPr>
        <p:txBody>
          <a:bodyPr/>
          <a:lstStyle/>
          <a:p>
            <a:pPr algn="l"/>
            <a:r>
              <a:rPr lang="en-US" altLang="zh-CN" sz="2800" dirty="0" smtClean="0">
                <a:solidFill>
                  <a:srgbClr val="F4FEB8"/>
                </a:solidFill>
              </a:rPr>
              <a:t>2. </a:t>
            </a:r>
            <a:r>
              <a:rPr lang="en-US" altLang="zh-CN" sz="2800" dirty="0">
                <a:solidFill>
                  <a:srgbClr val="F4FEB8"/>
                </a:solidFill>
              </a:rPr>
              <a:t>SIMULATIONS</a:t>
            </a:r>
            <a:endParaRPr lang="zh-CN" altLang="en-US" dirty="0">
              <a:solidFill>
                <a:srgbClr val="F4FEB8"/>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矩形 6"/>
          <p:cNvSpPr/>
          <p:nvPr/>
        </p:nvSpPr>
        <p:spPr>
          <a:xfrm>
            <a:off x="223941" y="976258"/>
            <a:ext cx="4337173" cy="461665"/>
          </a:xfrm>
          <a:prstGeom prst="rect">
            <a:avLst/>
          </a:prstGeom>
        </p:spPr>
        <p:txBody>
          <a:bodyPr wrap="square">
            <a:spAutoFit/>
          </a:bodyPr>
          <a:lstStyle/>
          <a:p>
            <a:r>
              <a:rPr lang="en-US" altLang="zh-CN" sz="2400" b="1" u="sng" kern="0" dirty="0" smtClean="0">
                <a:solidFill>
                  <a:srgbClr val="000099"/>
                </a:solidFill>
              </a:rPr>
              <a:t>2.2 Signals reconstruction</a:t>
            </a:r>
            <a:endParaRPr lang="zh-CN" altLang="en-US" sz="2400" u="sng" dirty="0">
              <a:solidFill>
                <a:srgbClr val="000099"/>
              </a:solidFill>
            </a:endParaRPr>
          </a:p>
        </p:txBody>
      </p:sp>
      <p:sp>
        <p:nvSpPr>
          <p:cNvPr id="5" name="文本框 4"/>
          <p:cNvSpPr txBox="1"/>
          <p:nvPr/>
        </p:nvSpPr>
        <p:spPr>
          <a:xfrm>
            <a:off x="359228" y="5480674"/>
            <a:ext cx="8577943" cy="923330"/>
          </a:xfrm>
          <a:prstGeom prst="rect">
            <a:avLst/>
          </a:prstGeom>
          <a:noFill/>
        </p:spPr>
        <p:txBody>
          <a:bodyPr wrap="square" rtlCol="0">
            <a:spAutoFit/>
          </a:bodyPr>
          <a:lstStyle/>
          <a:p>
            <a:r>
              <a:rPr lang="en-US" dirty="0" smtClean="0">
                <a:solidFill>
                  <a:schemeClr val="bg2"/>
                </a:solidFill>
              </a:rPr>
              <a:t>The proposed model cannot reconstruct the signals absolutely. However, since the </a:t>
            </a:r>
            <a:r>
              <a:rPr lang="en-US" dirty="0">
                <a:solidFill>
                  <a:schemeClr val="bg2"/>
                </a:solidFill>
              </a:rPr>
              <a:t>offset </a:t>
            </a:r>
            <a:r>
              <a:rPr lang="en-US" dirty="0" smtClean="0">
                <a:solidFill>
                  <a:schemeClr val="bg2"/>
                </a:solidFill>
              </a:rPr>
              <a:t>is nearly the same on both the reconstructed direct and reflected signal, it can be cancelled  in the subsequent processing.</a:t>
            </a:r>
            <a:endParaRPr lang="en-US" dirty="0">
              <a:solidFill>
                <a:schemeClr val="bg2"/>
              </a:solidFill>
            </a:endParaRPr>
          </a:p>
        </p:txBody>
      </p:sp>
      <p:pic>
        <p:nvPicPr>
          <p:cNvPr id="13" name="图片 12"/>
          <p:cNvPicPr>
            <a:picLocks noChangeAspect="1"/>
          </p:cNvPicPr>
          <p:nvPr/>
        </p:nvPicPr>
        <p:blipFill>
          <a:blip r:embed="rId2"/>
          <a:stretch>
            <a:fillRect/>
          </a:stretch>
        </p:blipFill>
        <p:spPr>
          <a:xfrm>
            <a:off x="2090740" y="1437923"/>
            <a:ext cx="4891086" cy="3785026"/>
          </a:xfrm>
          <a:prstGeom prst="rect">
            <a:avLst/>
          </a:prstGeom>
        </p:spPr>
      </p:pic>
    </p:spTree>
    <p:extLst>
      <p:ext uri="{BB962C8B-B14F-4D97-AF65-F5344CB8AC3E}">
        <p14:creationId xmlns:p14="http://schemas.microsoft.com/office/powerpoint/2010/main" val="1099539979"/>
      </p:ext>
    </p:extLst>
  </p:cSld>
  <p:clrMapOvr>
    <a:masterClrMapping/>
  </p:clrMapOvr>
  <mc:AlternateContent xmlns:mc="http://schemas.openxmlformats.org/markup-compatibility/2006" xmlns:p14="http://schemas.microsoft.com/office/powerpoint/2010/main">
    <mc:Choice Requires="p14">
      <p:transition spd="slow" p14:dur="800">
        <p14:prism dir="d"/>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CONTEMP">
  <a:themeElements>
    <a:clrScheme name="CONTEMP 1">
      <a:dk1>
        <a:srgbClr val="000000"/>
      </a:dk1>
      <a:lt1>
        <a:srgbClr val="FFFFFF"/>
      </a:lt1>
      <a:dk2>
        <a:srgbClr val="0066CC"/>
      </a:dk2>
      <a:lt2>
        <a:srgbClr val="CBCBCB"/>
      </a:lt2>
      <a:accent1>
        <a:srgbClr val="009999"/>
      </a:accent1>
      <a:accent2>
        <a:srgbClr val="FF9933"/>
      </a:accent2>
      <a:accent3>
        <a:srgbClr val="AAB8E2"/>
      </a:accent3>
      <a:accent4>
        <a:srgbClr val="DADADA"/>
      </a:accent4>
      <a:accent5>
        <a:srgbClr val="AACACA"/>
      </a:accent5>
      <a:accent6>
        <a:srgbClr val="E78A2D"/>
      </a:accent6>
      <a:hlink>
        <a:srgbClr val="330099"/>
      </a:hlink>
      <a:folHlink>
        <a:srgbClr val="CBCBCB"/>
      </a:folHlink>
    </a:clrScheme>
    <a:fontScheme name="CONTEMP">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ONTEMP 1">
        <a:dk1>
          <a:srgbClr val="000000"/>
        </a:dk1>
        <a:lt1>
          <a:srgbClr val="FFFFFF"/>
        </a:lt1>
        <a:dk2>
          <a:srgbClr val="0066CC"/>
        </a:dk2>
        <a:lt2>
          <a:srgbClr val="CBCBCB"/>
        </a:lt2>
        <a:accent1>
          <a:srgbClr val="009999"/>
        </a:accent1>
        <a:accent2>
          <a:srgbClr val="FF9933"/>
        </a:accent2>
        <a:accent3>
          <a:srgbClr val="AAB8E2"/>
        </a:accent3>
        <a:accent4>
          <a:srgbClr val="DADADA"/>
        </a:accent4>
        <a:accent5>
          <a:srgbClr val="AACACA"/>
        </a:accent5>
        <a:accent6>
          <a:srgbClr val="E78A2D"/>
        </a:accent6>
        <a:hlink>
          <a:srgbClr val="330099"/>
        </a:hlink>
        <a:folHlink>
          <a:srgbClr val="CBCBCB"/>
        </a:folHlink>
      </a:clrScheme>
      <a:clrMap bg1="dk2" tx1="lt1" bg2="dk1" tx2="lt2" accent1="accent1" accent2="accent2" accent3="accent3" accent4="accent4" accent5="accent5" accent6="accent6" hlink="hlink" folHlink="folHlink"/>
    </a:extraClrScheme>
    <a:extraClrScheme>
      <a:clrScheme name="CONTEMP 2">
        <a:dk1>
          <a:srgbClr val="000000"/>
        </a:dk1>
        <a:lt1>
          <a:srgbClr val="FFFFFF"/>
        </a:lt1>
        <a:dk2>
          <a:srgbClr val="000000"/>
        </a:dk2>
        <a:lt2>
          <a:srgbClr val="868686"/>
        </a:lt2>
        <a:accent1>
          <a:srgbClr val="3366FF"/>
        </a:accent1>
        <a:accent2>
          <a:srgbClr val="009900"/>
        </a:accent2>
        <a:accent3>
          <a:srgbClr val="FFFFFF"/>
        </a:accent3>
        <a:accent4>
          <a:srgbClr val="000000"/>
        </a:accent4>
        <a:accent5>
          <a:srgbClr val="ADB8FF"/>
        </a:accent5>
        <a:accent6>
          <a:srgbClr val="008A00"/>
        </a:accent6>
        <a:hlink>
          <a:srgbClr val="FF0033"/>
        </a:hlink>
        <a:folHlink>
          <a:srgbClr val="CCCCCC"/>
        </a:folHlink>
      </a:clrScheme>
      <a:clrMap bg1="lt1" tx1="dk1" bg2="lt2" tx2="dk2" accent1="accent1" accent2="accent2" accent3="accent3" accent4="accent4" accent5="accent5" accent6="accent6" hlink="hlink" folHlink="folHlink"/>
    </a:extraClrScheme>
    <a:extraClrScheme>
      <a:clrScheme name="CONTEMP 3">
        <a:dk1>
          <a:srgbClr val="000000"/>
        </a:dk1>
        <a:lt1>
          <a:srgbClr val="FFFFFF"/>
        </a:lt1>
        <a:dk2>
          <a:srgbClr val="000000"/>
        </a:dk2>
        <a:lt2>
          <a:srgbClr val="868686"/>
        </a:lt2>
        <a:accent1>
          <a:srgbClr val="EAEAEA"/>
        </a:accent1>
        <a:accent2>
          <a:srgbClr val="5F5F5F"/>
        </a:accent2>
        <a:accent3>
          <a:srgbClr val="FFFFFF"/>
        </a:accent3>
        <a:accent4>
          <a:srgbClr val="000000"/>
        </a:accent4>
        <a:accent5>
          <a:srgbClr val="F3F3F3"/>
        </a:accent5>
        <a:accent6>
          <a:srgbClr val="555555"/>
        </a:accent6>
        <a:hlink>
          <a:srgbClr val="969696"/>
        </a:hlink>
        <a:folHlink>
          <a:srgbClr val="CBCBCB"/>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3166</TotalTime>
  <Words>1153</Words>
  <Application>Microsoft Office PowerPoint</Application>
  <PresentationFormat>全屏显示(4:3)</PresentationFormat>
  <Paragraphs>141</Paragraphs>
  <Slides>20</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20</vt:i4>
      </vt:variant>
    </vt:vector>
  </HeadingPairs>
  <TitlesOfParts>
    <vt:vector size="29" baseType="lpstr">
      <vt:lpstr>MingLiU</vt:lpstr>
      <vt:lpstr>宋体</vt:lpstr>
      <vt:lpstr>微软雅黑</vt:lpstr>
      <vt:lpstr>Arial</vt:lpstr>
      <vt:lpstr>Calibri</vt:lpstr>
      <vt:lpstr>Cambria Math</vt:lpstr>
      <vt:lpstr>Times New Roman</vt:lpstr>
      <vt:lpstr>Wingdings</vt:lpstr>
      <vt:lpstr>CONTEMP</vt:lpstr>
      <vt:lpstr>2018 Dragon 4 Symposium</vt:lpstr>
      <vt:lpstr>OUTLNES</vt:lpstr>
      <vt:lpstr>1. GNSS-IR FOR SOIL MOISTURE</vt:lpstr>
      <vt:lpstr>1. GNSS-IR FOR SOIL MOISTURE</vt:lpstr>
      <vt:lpstr>1. GNSS-IR FOR SOIL MOISTURE</vt:lpstr>
      <vt:lpstr>1. GNSS-IR FOR SOIL MOISTURE</vt:lpstr>
      <vt:lpstr>1. GNSS-IR FOR SOIL MOISTURE</vt:lpstr>
      <vt:lpstr>2. SIMULATIONS</vt:lpstr>
      <vt:lpstr>2. SIMULATIONS</vt:lpstr>
      <vt:lpstr>2. SIMULATIONS</vt:lpstr>
      <vt:lpstr>2. SIMULATIONS</vt:lpstr>
      <vt:lpstr>3. EXPERIMENTAL DATA VALIDATION </vt:lpstr>
      <vt:lpstr>3. EXPERIMENTAL DATA VALIDATION </vt:lpstr>
      <vt:lpstr>3. EXPERIMENTAL DATA VALIDATION </vt:lpstr>
      <vt:lpstr>3. EXPERIMENTAL DATA VALIDATION </vt:lpstr>
      <vt:lpstr>3. EXPERIMENTAL DATA VALIDATION </vt:lpstr>
      <vt:lpstr>4. DISCUSSION AND CONCLUSION</vt:lpstr>
      <vt:lpstr>4. DISCUSSION AND CONCLUSION</vt:lpstr>
      <vt:lpstr>5. FURTURE WORK</vt:lpstr>
      <vt:lpstr> </vt:lpstr>
    </vt:vector>
  </TitlesOfParts>
  <Company>Beihang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xuting duan</dc:creator>
  <cp:lastModifiedBy>YONGHU</cp:lastModifiedBy>
  <cp:revision>622</cp:revision>
  <dcterms:created xsi:type="dcterms:W3CDTF">2013-12-07T15:37:40Z</dcterms:created>
  <dcterms:modified xsi:type="dcterms:W3CDTF">2018-05-09T14:20:52Z</dcterms:modified>
</cp:coreProperties>
</file>